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9" r:id="rId2"/>
    <p:sldId id="357" r:id="rId3"/>
    <p:sldId id="257" r:id="rId4"/>
    <p:sldId id="261" r:id="rId5"/>
    <p:sldId id="271" r:id="rId6"/>
    <p:sldId id="272" r:id="rId7"/>
    <p:sldId id="335" r:id="rId8"/>
    <p:sldId id="280" r:id="rId9"/>
    <p:sldId id="354" r:id="rId10"/>
    <p:sldId id="353" r:id="rId11"/>
    <p:sldId id="347" r:id="rId12"/>
    <p:sldId id="348" r:id="rId13"/>
    <p:sldId id="349" r:id="rId14"/>
    <p:sldId id="351" r:id="rId15"/>
    <p:sldId id="337" r:id="rId16"/>
    <p:sldId id="336" r:id="rId17"/>
    <p:sldId id="346" r:id="rId18"/>
  </p:sldIdLst>
  <p:sldSz cx="12192000" cy="6858000"/>
  <p:notesSz cx="9931400" cy="6794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1D"/>
    <a:srgbClr val="FF8181"/>
    <a:srgbClr val="FF9F9F"/>
    <a:srgbClr val="FF5353"/>
    <a:srgbClr val="FFC1C1"/>
    <a:srgbClr val="FF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01" autoAdjust="0"/>
    <p:restoredTop sz="94676" autoAdjust="0"/>
  </p:normalViewPr>
  <p:slideViewPr>
    <p:cSldViewPr snapToGrid="0">
      <p:cViewPr varScale="1">
        <p:scale>
          <a:sx n="82" d="100"/>
          <a:sy n="82" d="100"/>
        </p:scale>
        <p:origin x="-51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700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350D-22B6-41B6-B053-B242C94AAB13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700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5D3AC-83CA-4A7F-9ACC-254BB7F78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36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4303608" cy="340905"/>
          </a:xfrm>
          <a:prstGeom prst="rect">
            <a:avLst/>
          </a:prstGeom>
        </p:spPr>
        <p:txBody>
          <a:bodyPr vert="horz" lIns="91260" tIns="45632" rIns="91260" bIns="4563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5500" y="0"/>
            <a:ext cx="4303608" cy="340905"/>
          </a:xfrm>
          <a:prstGeom prst="rect">
            <a:avLst/>
          </a:prstGeom>
        </p:spPr>
        <p:txBody>
          <a:bodyPr vert="horz" lIns="91260" tIns="45632" rIns="91260" bIns="45632" rtlCol="0"/>
          <a:lstStyle>
            <a:lvl1pPr algn="r">
              <a:defRPr sz="1200"/>
            </a:lvl1pPr>
          </a:lstStyle>
          <a:p>
            <a:fld id="{D7A1804C-BFA3-4B5A-B001-C66479693FF9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47725"/>
            <a:ext cx="4076700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0" tIns="45632" rIns="91260" bIns="4563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143" y="3269856"/>
            <a:ext cx="7945120" cy="2675334"/>
          </a:xfrm>
          <a:prstGeom prst="rect">
            <a:avLst/>
          </a:prstGeom>
        </p:spPr>
        <p:txBody>
          <a:bodyPr vert="horz" lIns="91260" tIns="45632" rIns="91260" bIns="4563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6453597"/>
            <a:ext cx="4303608" cy="340904"/>
          </a:xfrm>
          <a:prstGeom prst="rect">
            <a:avLst/>
          </a:prstGeom>
        </p:spPr>
        <p:txBody>
          <a:bodyPr vert="horz" lIns="91260" tIns="45632" rIns="91260" bIns="4563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5500" y="6453597"/>
            <a:ext cx="4303608" cy="340904"/>
          </a:xfrm>
          <a:prstGeom prst="rect">
            <a:avLst/>
          </a:prstGeom>
        </p:spPr>
        <p:txBody>
          <a:bodyPr vert="horz" lIns="91260" tIns="45632" rIns="91260" bIns="45632" rtlCol="0" anchor="b"/>
          <a:lstStyle>
            <a:lvl1pPr algn="r">
              <a:defRPr sz="1200"/>
            </a:lvl1pPr>
          </a:lstStyle>
          <a:p>
            <a:fld id="{E237DC0D-C4E5-4FE7-A055-3A225CF68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350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7350" y="847725"/>
            <a:ext cx="4076700" cy="2293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695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00363" y="849313"/>
            <a:ext cx="4081462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88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00363" y="849313"/>
            <a:ext cx="4081462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739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6525" y="511175"/>
            <a:ext cx="45339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0078D-0CEB-446B-8B9D-964461C1E19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829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7350" y="847725"/>
            <a:ext cx="4076700" cy="2293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86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A7D28A2B-F1C4-413A-A11C-F02F939EF6D9}" type="slidenum">
              <a:rPr lang="ru-RU" altLang="ru-RU">
                <a:latin typeface="Calibri" panose="020F0502020204030204" pitchFamily="34" charset="0"/>
              </a:rPr>
              <a:pPr/>
              <a:t>15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134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A31EF0-99AE-4468-AE56-8796A555F269}" type="slidenum">
              <a:rPr lang="ru-RU" altLang="ru-RU">
                <a:latin typeface="Calibri" panose="020F0502020204030204" pitchFamily="34" charset="0"/>
              </a:rPr>
              <a:pPr eaLnBrk="1" hangingPunct="1"/>
              <a:t>16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319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8938" y="847725"/>
            <a:ext cx="4078287" cy="2293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63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7350" y="847725"/>
            <a:ext cx="4076700" cy="2293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529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7350" y="847725"/>
            <a:ext cx="4076700" cy="2293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14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7350" y="847725"/>
            <a:ext cx="4076700" cy="2293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376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7350" y="847725"/>
            <a:ext cx="4076700" cy="2293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849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7350" y="847725"/>
            <a:ext cx="4076700" cy="2293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547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7350" y="847725"/>
            <a:ext cx="4076700" cy="2293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171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7350" y="847725"/>
            <a:ext cx="4076700" cy="2293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058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00363" y="849313"/>
            <a:ext cx="4081462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74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8" indent="0" algn="ctr">
              <a:buNone/>
              <a:defRPr sz="2000"/>
            </a:lvl2pPr>
            <a:lvl3pPr marL="914435" indent="0" algn="ctr">
              <a:buNone/>
              <a:defRPr sz="1800"/>
            </a:lvl3pPr>
            <a:lvl4pPr marL="1371653" indent="0" algn="ctr">
              <a:buNone/>
              <a:defRPr sz="1600"/>
            </a:lvl4pPr>
            <a:lvl5pPr marL="1828871" indent="0" algn="ctr">
              <a:buNone/>
              <a:defRPr sz="1600"/>
            </a:lvl5pPr>
            <a:lvl6pPr marL="2286087" indent="0" algn="ctr">
              <a:buNone/>
              <a:defRPr sz="1600"/>
            </a:lvl6pPr>
            <a:lvl7pPr marL="2743305" indent="0" algn="ctr">
              <a:buNone/>
              <a:defRPr sz="1600"/>
            </a:lvl7pPr>
            <a:lvl8pPr marL="3200523" indent="0" algn="ctr">
              <a:buNone/>
              <a:defRPr sz="1600"/>
            </a:lvl8pPr>
            <a:lvl9pPr marL="365774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F9F4-222C-4E1E-9902-89DAFC12EDCB}" type="datetime1">
              <a:rPr lang="ru-RU" smtClean="0"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13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E681-2261-40E7-B3C9-D4796B5F3B4B}" type="datetime1">
              <a:rPr lang="ru-RU" smtClean="0"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86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96F6-CEEE-4F24-B9E2-3510F642ADEB}" type="datetime1">
              <a:rPr lang="ru-RU" smtClean="0"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7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8607-9F24-4920-BC77-6D88C2C38E2C}" type="datetime1">
              <a:rPr lang="ru-RU" smtClean="0"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94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C4CC-D44C-4D54-A10F-A6EBD28FCE02}" type="datetime1">
              <a:rPr lang="ru-RU" smtClean="0"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87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5D38-63CD-4831-88E7-0B6ECA2795EF}" type="datetime1">
              <a:rPr lang="ru-RU" smtClean="0"/>
              <a:t>26.05.2017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02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8" indent="0">
              <a:buNone/>
              <a:defRPr sz="2000" b="1"/>
            </a:lvl2pPr>
            <a:lvl3pPr marL="914435" indent="0">
              <a:buNone/>
              <a:defRPr sz="1800" b="1"/>
            </a:lvl3pPr>
            <a:lvl4pPr marL="1371653" indent="0">
              <a:buNone/>
              <a:defRPr sz="1600" b="1"/>
            </a:lvl4pPr>
            <a:lvl5pPr marL="1828871" indent="0">
              <a:buNone/>
              <a:defRPr sz="1600" b="1"/>
            </a:lvl5pPr>
            <a:lvl6pPr marL="2286087" indent="0">
              <a:buNone/>
              <a:defRPr sz="1600" b="1"/>
            </a:lvl6pPr>
            <a:lvl7pPr marL="2743305" indent="0">
              <a:buNone/>
              <a:defRPr sz="1600" b="1"/>
            </a:lvl7pPr>
            <a:lvl8pPr marL="3200523" indent="0">
              <a:buNone/>
              <a:defRPr sz="1600" b="1"/>
            </a:lvl8pPr>
            <a:lvl9pPr marL="365774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8" indent="0">
              <a:buNone/>
              <a:defRPr sz="2000" b="1"/>
            </a:lvl2pPr>
            <a:lvl3pPr marL="914435" indent="0">
              <a:buNone/>
              <a:defRPr sz="1800" b="1"/>
            </a:lvl3pPr>
            <a:lvl4pPr marL="1371653" indent="0">
              <a:buNone/>
              <a:defRPr sz="1600" b="1"/>
            </a:lvl4pPr>
            <a:lvl5pPr marL="1828871" indent="0">
              <a:buNone/>
              <a:defRPr sz="1600" b="1"/>
            </a:lvl5pPr>
            <a:lvl6pPr marL="2286087" indent="0">
              <a:buNone/>
              <a:defRPr sz="1600" b="1"/>
            </a:lvl6pPr>
            <a:lvl7pPr marL="2743305" indent="0">
              <a:buNone/>
              <a:defRPr sz="1600" b="1"/>
            </a:lvl7pPr>
            <a:lvl8pPr marL="3200523" indent="0">
              <a:buNone/>
              <a:defRPr sz="1600" b="1"/>
            </a:lvl8pPr>
            <a:lvl9pPr marL="365774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DBAE-5138-4F97-BFE2-CC71F74A7221}" type="datetime1">
              <a:rPr lang="ru-RU" smtClean="0"/>
              <a:t>26.05.2017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87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CC82-96BB-49D3-A14A-B5902BD0C7D9}" type="datetime1">
              <a:rPr lang="ru-RU" smtClean="0"/>
              <a:t>26.05.2017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73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006F-2A48-4A07-BE67-E9263FCAEAD2}" type="datetime1">
              <a:rPr lang="ru-RU" smtClean="0"/>
              <a:t>26.05.2017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68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2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8" indent="0">
              <a:buNone/>
              <a:defRPr sz="1400"/>
            </a:lvl2pPr>
            <a:lvl3pPr marL="914435" indent="0">
              <a:buNone/>
              <a:defRPr sz="1200"/>
            </a:lvl3pPr>
            <a:lvl4pPr marL="1371653" indent="0">
              <a:buNone/>
              <a:defRPr sz="1000"/>
            </a:lvl4pPr>
            <a:lvl5pPr marL="1828871" indent="0">
              <a:buNone/>
              <a:defRPr sz="1000"/>
            </a:lvl5pPr>
            <a:lvl6pPr marL="2286087" indent="0">
              <a:buNone/>
              <a:defRPr sz="1000"/>
            </a:lvl6pPr>
            <a:lvl7pPr marL="2743305" indent="0">
              <a:buNone/>
              <a:defRPr sz="1000"/>
            </a:lvl7pPr>
            <a:lvl8pPr marL="3200523" indent="0">
              <a:buNone/>
              <a:defRPr sz="1000"/>
            </a:lvl8pPr>
            <a:lvl9pPr marL="365774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2B2F-4898-47F1-91CE-2179F71C5C5A}" type="datetime1">
              <a:rPr lang="ru-RU" smtClean="0"/>
              <a:t>26.05.2017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04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8" indent="0">
              <a:buNone/>
              <a:defRPr sz="2800"/>
            </a:lvl2pPr>
            <a:lvl3pPr marL="914435" indent="0">
              <a:buNone/>
              <a:defRPr sz="2400"/>
            </a:lvl3pPr>
            <a:lvl4pPr marL="1371653" indent="0">
              <a:buNone/>
              <a:defRPr sz="2000"/>
            </a:lvl4pPr>
            <a:lvl5pPr marL="1828871" indent="0">
              <a:buNone/>
              <a:defRPr sz="2000"/>
            </a:lvl5pPr>
            <a:lvl6pPr marL="2286087" indent="0">
              <a:buNone/>
              <a:defRPr sz="2000"/>
            </a:lvl6pPr>
            <a:lvl7pPr marL="2743305" indent="0">
              <a:buNone/>
              <a:defRPr sz="2000"/>
            </a:lvl7pPr>
            <a:lvl8pPr marL="3200523" indent="0">
              <a:buNone/>
              <a:defRPr sz="2000"/>
            </a:lvl8pPr>
            <a:lvl9pPr marL="365774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2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8" indent="0">
              <a:buNone/>
              <a:defRPr sz="1400"/>
            </a:lvl2pPr>
            <a:lvl3pPr marL="914435" indent="0">
              <a:buNone/>
              <a:defRPr sz="1200"/>
            </a:lvl3pPr>
            <a:lvl4pPr marL="1371653" indent="0">
              <a:buNone/>
              <a:defRPr sz="1000"/>
            </a:lvl4pPr>
            <a:lvl5pPr marL="1828871" indent="0">
              <a:buNone/>
              <a:defRPr sz="1000"/>
            </a:lvl5pPr>
            <a:lvl6pPr marL="2286087" indent="0">
              <a:buNone/>
              <a:defRPr sz="1000"/>
            </a:lvl6pPr>
            <a:lvl7pPr marL="2743305" indent="0">
              <a:buNone/>
              <a:defRPr sz="1000"/>
            </a:lvl7pPr>
            <a:lvl8pPr marL="3200523" indent="0">
              <a:buNone/>
              <a:defRPr sz="1000"/>
            </a:lvl8pPr>
            <a:lvl9pPr marL="365774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1353-5646-4DAA-AD8B-CE9CAD7A58BE}" type="datetime1">
              <a:rPr lang="ru-RU" smtClean="0"/>
              <a:t>26.05.2017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07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AFC74-2EE2-4D27-8BEF-E3C4691849C0}" type="datetime1">
              <a:rPr lang="ru-RU" smtClean="0"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70278-06B0-4A13-912F-5B99F7222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5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9" indent="-228609" algn="l" defTabSz="91443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6" indent="-228609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44" indent="-228609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62" indent="-228609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79" indent="-228609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96" indent="-228609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4" indent="-228609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32" indent="-228609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49" indent="-228609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8" algn="l" defTabSz="914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5" algn="l" defTabSz="914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3" algn="l" defTabSz="914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71" algn="l" defTabSz="914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87" algn="l" defTabSz="914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05" algn="l" defTabSz="914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3" algn="l" defTabSz="914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40" algn="l" defTabSz="914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et_812_1\Desktop\0123\18761-6-akmolinskaya_oblast_ot_r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23" y="0"/>
            <a:ext cx="2888857" cy="162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" t="6936" r="1951" b="18548"/>
          <a:stretch/>
        </p:blipFill>
        <p:spPr>
          <a:xfrm>
            <a:off x="7314158" y="4898576"/>
            <a:ext cx="4864101" cy="195507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Заголовок 2"/>
          <p:cNvSpPr>
            <a:spLocks noGrp="1"/>
          </p:cNvSpPr>
          <p:nvPr>
            <p:ph type="ctrTitle"/>
          </p:nvPr>
        </p:nvSpPr>
        <p:spPr>
          <a:xfrm>
            <a:off x="6307407" y="2541054"/>
            <a:ext cx="5749617" cy="2095909"/>
          </a:xfrm>
        </p:spPr>
        <p:txBody>
          <a:bodyPr anchor="t">
            <a:noAutofit/>
          </a:bodyPr>
          <a:lstStyle/>
          <a:p>
            <a:pPr algn="just"/>
            <a:r>
              <a:rPr lang="ru-RU" altLang="ru-RU" sz="2000" i="1" dirty="0">
                <a:cs typeface="Arial" panose="020B0604020202020204" pitchFamily="34" charset="0"/>
              </a:rPr>
              <a:t>Усиление финансовой устойчивости системы здравоохранения на основе принципа </a:t>
            </a:r>
            <a:r>
              <a:rPr lang="ru-RU" altLang="ru-RU" sz="2000" b="1" i="1" dirty="0">
                <a:cs typeface="Arial" panose="020B0604020202020204" pitchFamily="34" charset="0"/>
              </a:rPr>
              <a:t>СОЛИДАРНОЙ ОТВЕТСТВЕННОСТИ</a:t>
            </a:r>
            <a:r>
              <a:rPr lang="ru-RU" altLang="ru-RU" sz="2000" i="1" dirty="0">
                <a:cs typeface="Arial" panose="020B0604020202020204" pitchFamily="34" charset="0"/>
              </a:rPr>
              <a:t> государства, работодателей и граждан.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40799" y="1663791"/>
            <a:ext cx="66032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Шаг 80. 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ВНЕДРЕНИЕ ОБЯЗАТЕЛЬНОГО СОЦИАЛЬНОГО МЕДИЦИНСКОГО СТРАХОВАНИЯ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  <a:endParaRPr lang="ru-RU" sz="2400" dirty="0"/>
          </a:p>
        </p:txBody>
      </p:sp>
      <p:pic>
        <p:nvPicPr>
          <p:cNvPr id="1028" name="Picture 4" descr="C:\Users\inet_812_1\Desktop\0123\01 (1)-93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34"/>
          <a:stretch/>
        </p:blipFill>
        <p:spPr bwMode="auto">
          <a:xfrm>
            <a:off x="408179" y="1471188"/>
            <a:ext cx="5107718" cy="387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25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526849" y="784458"/>
            <a:ext cx="0" cy="540000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358183" y="853645"/>
            <a:ext cx="11653044" cy="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" y="6557724"/>
            <a:ext cx="12183035" cy="28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79800" y="6368212"/>
            <a:ext cx="703241" cy="365125"/>
          </a:xfrm>
        </p:spPr>
        <p:txBody>
          <a:bodyPr/>
          <a:lstStyle/>
          <a:p>
            <a:fld id="{95870278-06B0-4A13-912F-5B99F7222F3F}" type="slidenum">
              <a:rPr lang="ru-RU" sz="3600" b="1">
                <a:ln w="10160">
                  <a:solidFill>
                    <a:prstClr val="black">
                      <a:lumMod val="75000"/>
                      <a:lumOff val="25000"/>
                    </a:prst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pPr/>
              <a:t>10</a:t>
            </a:fld>
            <a:endParaRPr lang="ru-RU" sz="3600" b="1" dirty="0">
              <a:ln w="10160">
                <a:solidFill>
                  <a:prstClr val="black">
                    <a:lumMod val="75000"/>
                    <a:lumOff val="25000"/>
                  </a:prst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4112" y="3108010"/>
            <a:ext cx="20843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</a:rPr>
              <a:t>Кодекс РК «О здоровье народа и системе здравоохранения»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925" y="79582"/>
            <a:ext cx="1217311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70AD47">
                    <a:lumMod val="75000"/>
                  </a:srgbClr>
                </a:solidFill>
                <a:ea typeface="Times New Roman" panose="02020603050405020304" pitchFamily="18" charset="0"/>
              </a:rPr>
              <a:t>ОСНОВНЫЕ ПОДХОДЫ ИЗМЕНЕНИЙ В </a:t>
            </a:r>
            <a:r>
              <a:rPr lang="ru-RU" sz="2400" b="1" dirty="0" smtClean="0">
                <a:solidFill>
                  <a:srgbClr val="70AD47">
                    <a:lumMod val="75000"/>
                  </a:srgbClr>
                </a:solidFill>
                <a:ea typeface="Times New Roman" panose="02020603050405020304" pitchFamily="18" charset="0"/>
              </a:rPr>
              <a:t>ЗАКОНОДАТЕЛЬСТВО по вопросам здравоохранения</a:t>
            </a:r>
            <a:endParaRPr lang="ru-RU" sz="2400" b="1" dirty="0">
              <a:solidFill>
                <a:srgbClr val="70AD47">
                  <a:lumMod val="75000"/>
                </a:srgbClr>
              </a:solidFill>
              <a:ea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43691" y="938315"/>
            <a:ext cx="9355176" cy="576976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70AD47">
                  <a:lumMod val="75000"/>
                </a:srgbClr>
              </a:buClr>
            </a:pPr>
            <a:r>
              <a:rPr lang="kk-KZ" sz="1600" b="1" u="sng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ЦЕЛЬ – ОБЕСПЕЧЕНИЕ ДОСТУПНОСТИ МЕДИЦИНСКОЙ ПОМОЩИ В РАМКАХ ГАРАНТИРОВАННОГО ОБЪЕМА БЕСПЛАТНОЙ МЕДИЦИНСКОЙ ПОМОЩИ ЛИЦАМ, ПОСТОЯННО ПРОЖИВАЮЩИМ НА ТЕРРИТОРИИ РК</a:t>
            </a:r>
            <a:endParaRPr lang="ru-RU" sz="1604" b="1" u="sng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76483" y="1811497"/>
            <a:ext cx="7488833" cy="1296513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94" lvl="1" indent="-262294" defTabSz="490889">
              <a:spcBef>
                <a:spcPct val="0"/>
              </a:spcBef>
              <a:buClr>
                <a:srgbClr val="70AD47">
                  <a:lumMod val="75000"/>
                </a:srgbClr>
              </a:buClr>
              <a:buFontTx/>
              <a:buChar char="►"/>
            </a:pPr>
            <a:r>
              <a:rPr lang="ru-RU" sz="1600" u="sng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Иностранцы и лица без гражданства</a:t>
            </a:r>
            <a:r>
              <a:rPr lang="ru-RU" sz="1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, </a:t>
            </a:r>
            <a:r>
              <a:rPr lang="ru-RU" sz="16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постоянно проживающие на территории Республики Казахстан,</a:t>
            </a:r>
            <a:r>
              <a:rPr lang="ru-RU" sz="1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имеют право на получение гарантированного объема бесплатной медицинской помощи наравне с гражданами Республики Казахстан.</a:t>
            </a:r>
            <a:r>
              <a:rPr lang="ru-RU" sz="7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endParaRPr lang="ru-RU" sz="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" y="1671154"/>
            <a:ext cx="1864828" cy="146981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940445" y="4965006"/>
            <a:ext cx="8160907" cy="931074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t" anchorCtr="0">
            <a:noAutofit/>
          </a:bodyPr>
          <a:lstStyle/>
          <a:p>
            <a:pPr marL="0" lvl="1" defTabSz="490889">
              <a:spcBef>
                <a:spcPct val="0"/>
              </a:spcBef>
              <a:buClr>
                <a:srgbClr val="70AD47">
                  <a:lumMod val="75000"/>
                </a:srgbClr>
              </a:buClr>
            </a:pPr>
            <a:r>
              <a:rPr lang="ru-RU" sz="1200" u="sng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</a:p>
          <a:p>
            <a:pPr marL="0" lvl="1" defTabSz="490889">
              <a:spcBef>
                <a:spcPct val="0"/>
              </a:spcBef>
              <a:buClr>
                <a:srgbClr val="70AD47">
                  <a:lumMod val="75000"/>
                </a:srgbClr>
              </a:buClr>
            </a:pPr>
            <a:r>
              <a:rPr lang="ru-RU" sz="1200" b="1" i="1" dirty="0" smtClean="0">
                <a:solidFill>
                  <a:prstClr val="black"/>
                </a:solidFill>
              </a:rPr>
              <a:t>СПРАВОЧНО:</a:t>
            </a:r>
            <a:r>
              <a:rPr lang="ru-RU" sz="1200" i="1" dirty="0" smtClean="0">
                <a:solidFill>
                  <a:prstClr val="black"/>
                </a:solidFill>
              </a:rPr>
              <a:t> </a:t>
            </a:r>
            <a:r>
              <a:rPr lang="ru-RU" sz="1200" i="1" u="sng" dirty="0" smtClean="0">
                <a:solidFill>
                  <a:prstClr val="black"/>
                </a:solidFill>
              </a:rPr>
              <a:t>Иностранцы и лица без гражданства</a:t>
            </a:r>
            <a:r>
              <a:rPr lang="ru-RU" sz="1200" i="1" dirty="0" smtClean="0">
                <a:solidFill>
                  <a:prstClr val="black"/>
                </a:solidFill>
              </a:rPr>
              <a:t>, </a:t>
            </a:r>
            <a:r>
              <a:rPr lang="ru-RU" sz="1200" b="1" i="1" dirty="0" smtClean="0">
                <a:solidFill>
                  <a:prstClr val="black"/>
                </a:solidFill>
              </a:rPr>
              <a:t>временно пребывающие в РК</a:t>
            </a:r>
            <a:r>
              <a:rPr lang="ru-RU" sz="1200" i="1" dirty="0" smtClean="0">
                <a:solidFill>
                  <a:prstClr val="black"/>
                </a:solidFill>
              </a:rPr>
              <a:t>, имеют право на получение ГОБМП при острых заболеваниях, представляющих опасность для окружающих, в соответствии с перечнем, определяемым уполномоченным органом, если иное не предусмотрено международными договорами, ратифицированными РК</a:t>
            </a:r>
          </a:p>
        </p:txBody>
      </p:sp>
    </p:spTree>
    <p:extLst>
      <p:ext uri="{BB962C8B-B14F-4D97-AF65-F5344CB8AC3E}">
        <p14:creationId xmlns:p14="http://schemas.microsoft.com/office/powerpoint/2010/main" val="252348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15" y="1448585"/>
            <a:ext cx="2741132" cy="18255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6177" y="621871"/>
            <a:ext cx="897823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r>
              <a:rPr lang="ru-RU" u="sng" dirty="0">
                <a:latin typeface="Arial Narrow" panose="020B0606020202030204" pitchFamily="34" charset="0"/>
              </a:rPr>
              <a:t>ЛЕКАРСТВЕННОЕ ОБЕСПЕЧЕНИЕ </a:t>
            </a:r>
            <a:r>
              <a:rPr lang="ru-RU" dirty="0">
                <a:latin typeface="Arial Narrow" panose="020B0606020202030204" pitchFamily="34" charset="0"/>
              </a:rPr>
              <a:t>(в системе ОСМС, гармонизация с нормами ЕАЭС)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036789" y="880835"/>
            <a:ext cx="0" cy="5544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371363" y="991813"/>
            <a:ext cx="11653044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146787" y="1062121"/>
            <a:ext cx="8777015" cy="75600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Tx/>
              <a:buChar char="►"/>
            </a:pPr>
            <a:r>
              <a:rPr lang="ru-RU" sz="1604" b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ЦЕЛЬ </a:t>
            </a:r>
            <a:r>
              <a:rPr lang="ru-RU" sz="1604" b="1" dirty="0">
                <a:solidFill>
                  <a:schemeClr val="tx1"/>
                </a:solidFill>
                <a:latin typeface="Arial Narrow" panose="020B0606020202030204" pitchFamily="34" charset="0"/>
              </a:rPr>
              <a:t>– ОБЕСПЕЧЕНИЕ ЕДИНЫХ ЭФФЕКТИВНЫХ ПОДХОДОВ ПО ЗАКУПУ И ОПЛАТЕ, ОБЕСПЕЧЕНИЕ КАЧЕСТВЕННЫМИ ЛЕКАРСТВЕННЫМИ СРЕДСТВАМИ И МЕДИЦИНСКИМИ ИЗДЕЛИЯМИ 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" y="6568695"/>
            <a:ext cx="12183035" cy="288000"/>
          </a:xfrm>
          <a:prstGeom prst="rect">
            <a:avLst/>
          </a:prstGeom>
          <a:solidFill>
            <a:srgbClr val="FFC1C1"/>
          </a:solidFill>
          <a:ln>
            <a:solidFill>
              <a:srgbClr val="FF818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29372" y="6385298"/>
            <a:ext cx="1062629" cy="365125"/>
          </a:xfrm>
        </p:spPr>
        <p:txBody>
          <a:bodyPr/>
          <a:lstStyle/>
          <a:p>
            <a:fld id="{95870278-06B0-4A13-912F-5B99F7222F3F}" type="slidenum">
              <a:rPr lang="ru-RU" sz="3600" b="1">
                <a:ln w="1016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11</a:t>
            </a:fld>
            <a:endParaRPr lang="ru-RU" sz="3600" b="1" dirty="0">
              <a:ln w="1016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5178" y="3352147"/>
            <a:ext cx="273161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/>
              <a:t>1) Кодекс РК «О здоровье народа и системе здравоохранения»</a:t>
            </a:r>
          </a:p>
          <a:p>
            <a:endParaRPr lang="ru-RU" sz="1400" b="1" dirty="0"/>
          </a:p>
          <a:p>
            <a:pPr>
              <a:defRPr/>
            </a:pPr>
            <a:r>
              <a:rPr lang="ru-RU" sz="1400" b="1" dirty="0"/>
              <a:t>2) Закон РК «Об обязательном социальном медицинском страховании»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926" y="31777"/>
            <a:ext cx="121058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70AD47">
                    <a:lumMod val="75000"/>
                  </a:srgbClr>
                </a:solidFill>
                <a:ea typeface="Times New Roman" panose="02020603050405020304" pitchFamily="18" charset="0"/>
              </a:rPr>
              <a:t>ОСНОВНЫЕ ПОДХОДЫ ИЗМЕНЕНИЙ В </a:t>
            </a:r>
            <a:r>
              <a:rPr lang="ru-RU" sz="2400" b="1" dirty="0" smtClean="0">
                <a:solidFill>
                  <a:srgbClr val="70AD47">
                    <a:lumMod val="75000"/>
                  </a:srgbClr>
                </a:solidFill>
                <a:ea typeface="Times New Roman" panose="02020603050405020304" pitchFamily="18" charset="0"/>
              </a:rPr>
              <a:t>ЗАКОНОДАТЕЛЬСТВО по вопросам здравоохранения</a:t>
            </a:r>
            <a:endParaRPr lang="ru-RU" sz="2400" b="1" dirty="0">
              <a:solidFill>
                <a:srgbClr val="70AD47">
                  <a:lumMod val="75000"/>
                </a:srgbClr>
              </a:solidFill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44533" y="2106761"/>
            <a:ext cx="6979269" cy="363562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0440" rIns="30440" bIns="30441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defRPr/>
            </a:pPr>
            <a:r>
              <a:rPr lang="ru-RU" sz="1600" b="1" u="sng" dirty="0">
                <a:solidFill>
                  <a:prstClr val="black"/>
                </a:solidFill>
              </a:rPr>
              <a:t>В ЗАКОНОДАТЕЛЬНЫЕ АКТЫ ВНЕСЕНЫ ПОПРАВКИ В ЧАСТИ:</a:t>
            </a:r>
          </a:p>
          <a:p>
            <a:pPr marL="0" lvl="1" indent="-262294" defTabSz="490889">
              <a:spcBef>
                <a:spcPct val="0"/>
              </a:spcBef>
              <a:buClr>
                <a:srgbClr val="C00000"/>
              </a:buClr>
              <a:buFontTx/>
              <a:buChar char="►"/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ГАРМОНИЗАЦИИ ТЕРМИНОЛОГИИ С ТРЕБОВАНИЯМИ ЕАЭС</a:t>
            </a:r>
          </a:p>
          <a:p>
            <a:pPr marL="0" lvl="1" indent="-262294" defTabSz="490889">
              <a:spcBef>
                <a:spcPct val="0"/>
              </a:spcBef>
              <a:buClr>
                <a:srgbClr val="C00000"/>
              </a:buClr>
              <a:buFontTx/>
              <a:buChar char="►"/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ОПРЕДЕЛЕНИЕ </a:t>
            </a:r>
            <a:r>
              <a:rPr lang="ru-RU" sz="1600" dirty="0">
                <a:solidFill>
                  <a:prstClr val="black"/>
                </a:solidFill>
              </a:rPr>
              <a:t>КОМПЕТЕНЦИЙ ПО ЗАКУПУ И ОПЛАТЕ РАСХОДОВ НА ПРИОБРЕТЕНИЕ ЛЕКАРСТВЕННЫХ СРЕДСТВ, ФАРМАЦЕВТИЧЕСКИХ УСЛУГ с 1 января 2018 года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lvl="1" indent="-262294" defTabSz="490889">
              <a:spcBef>
                <a:spcPct val="0"/>
              </a:spcBef>
              <a:buClr>
                <a:srgbClr val="C00000"/>
              </a:buClr>
              <a:buFontTx/>
              <a:buChar char="►"/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ВНЕДРЕНИЕ </a:t>
            </a:r>
            <a:r>
              <a:rPr lang="ru-RU" sz="1600" dirty="0">
                <a:solidFill>
                  <a:prstClr val="black"/>
                </a:solidFill>
              </a:rPr>
              <a:t>ЭТИЧЕСКИХ НОРМ ПРОДВИЖЕНИЯ ЛЕКАРСТВЕННЫХ </a:t>
            </a:r>
            <a:r>
              <a:rPr lang="ru-RU" sz="1600" dirty="0" smtClean="0">
                <a:solidFill>
                  <a:prstClr val="black"/>
                </a:solidFill>
              </a:rPr>
              <a:t>СРЕДСТВ</a:t>
            </a:r>
          </a:p>
          <a:p>
            <a:pPr marL="0" lvl="1" indent="-262294" defTabSz="490889">
              <a:spcBef>
                <a:spcPct val="0"/>
              </a:spcBef>
              <a:buClr>
                <a:srgbClr val="C00000"/>
              </a:buClr>
              <a:buFontTx/>
              <a:buChar char="►"/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ВВЕДЕНИЕ НОРМЫ БЕССРОЧНОЙ ПЕРЕРЕГИТСРАЦИИ ЛС И МИ , ПРОИЗВЕДЕННЫХ В УСЛОВИЯХ </a:t>
            </a:r>
            <a:r>
              <a:rPr lang="en-US" sz="1600" dirty="0" smtClean="0">
                <a:solidFill>
                  <a:prstClr val="black"/>
                </a:solidFill>
              </a:rPr>
              <a:t>GMP </a:t>
            </a:r>
            <a:r>
              <a:rPr lang="ru-RU" sz="1600" dirty="0" smtClean="0">
                <a:solidFill>
                  <a:prstClr val="black"/>
                </a:solidFill>
              </a:rPr>
              <a:t> И </a:t>
            </a:r>
            <a:r>
              <a:rPr lang="en-US" sz="1600" dirty="0" smtClean="0">
                <a:solidFill>
                  <a:prstClr val="black"/>
                </a:solidFill>
              </a:rPr>
              <a:t>ISO</a:t>
            </a:r>
            <a:endParaRPr lang="ru-RU" sz="1600" dirty="0" smtClean="0">
              <a:solidFill>
                <a:prstClr val="black"/>
              </a:solidFill>
            </a:endParaRPr>
          </a:p>
          <a:p>
            <a:pPr marL="0" lvl="1" indent="-262294" defTabSz="490889">
              <a:spcBef>
                <a:spcPct val="0"/>
              </a:spcBef>
              <a:buClr>
                <a:srgbClr val="C00000"/>
              </a:buClr>
              <a:buFontTx/>
              <a:buChar char="►"/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УСИЛЕНИЕ ПОСТРЕГИТСРАЦИОННОГО КОНТРОЛЯ ЗА ОБРАЩЕНИЕМ ЛС И МИ</a:t>
            </a:r>
            <a:endParaRPr lang="ru-RU" sz="1600" dirty="0">
              <a:solidFill>
                <a:prstClr val="black"/>
              </a:solidFill>
            </a:endParaRPr>
          </a:p>
          <a:p>
            <a:pPr marL="0" lvl="1" indent="-262294" defTabSz="490889">
              <a:spcBef>
                <a:spcPct val="0"/>
              </a:spcBef>
              <a:buClr>
                <a:srgbClr val="C00000"/>
              </a:buClr>
              <a:buFontTx/>
              <a:buChar char="►"/>
              <a:defRPr/>
            </a:pPr>
            <a:r>
              <a:rPr lang="ru-RU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ГАРМОНИЗАЦИИ ТРЕБОВАНИЙ </a:t>
            </a:r>
            <a:r>
              <a:rPr lang="ru-RU" sz="1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В </a:t>
            </a:r>
            <a:r>
              <a:rPr lang="ru-RU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СФЕРЕ ОБРАЩЕНИЯ МЕДИЦИНСКИХ ИЗДЕЛИЙ </a:t>
            </a:r>
            <a:r>
              <a:rPr lang="ru-RU" sz="1600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(утверждение порядка формирования и ведение номенклатуры медицинских изделий, </a:t>
            </a:r>
            <a:endParaRPr lang="ru-RU" sz="1600" u="sng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5" y="2131096"/>
            <a:ext cx="1609552" cy="16916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769" y="4182558"/>
            <a:ext cx="1585785" cy="145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7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2" y="6568695"/>
            <a:ext cx="12183035" cy="288000"/>
          </a:xfrm>
          <a:prstGeom prst="rect">
            <a:avLst/>
          </a:prstGeom>
          <a:solidFill>
            <a:srgbClr val="FFC1C1"/>
          </a:solidFill>
          <a:ln>
            <a:solidFill>
              <a:srgbClr val="FF818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3200400" y="518052"/>
            <a:ext cx="15528" cy="598827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228488" y="1189593"/>
            <a:ext cx="1165304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28488" y="30150"/>
            <a:ext cx="1195226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kk-KZ" sz="2400" b="1" dirty="0" smtClean="0">
                <a:solidFill>
                  <a:srgbClr val="70AD47">
                    <a:lumMod val="75000"/>
                  </a:srgbClr>
                </a:solidFill>
                <a:ea typeface="Times New Roman" panose="02020603050405020304" pitchFamily="18" charset="0"/>
              </a:rPr>
              <a:t>ЛЕКАРСТВЕННОЕ ОБЕСПЕЧЕНИЕ </a:t>
            </a:r>
            <a:endParaRPr lang="ru-RU" sz="2400" b="1" dirty="0">
              <a:solidFill>
                <a:srgbClr val="70AD47">
                  <a:lumMod val="75000"/>
                </a:srgbClr>
              </a:solidFill>
              <a:ea typeface="Times New Roman" panose="02020603050405020304" pitchFamily="18" charset="0"/>
            </a:endParaRPr>
          </a:p>
        </p:txBody>
      </p:sp>
      <p:sp>
        <p:nvSpPr>
          <p:cNvPr id="3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19208" y="6437478"/>
            <a:ext cx="1062629" cy="365125"/>
          </a:xfrm>
        </p:spPr>
        <p:txBody>
          <a:bodyPr/>
          <a:lstStyle/>
          <a:p>
            <a:r>
              <a:rPr lang="ru-RU" sz="3600" b="1" dirty="0" smtClean="0">
                <a:ln w="1016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14</a:t>
            </a:r>
            <a:endParaRPr lang="ru-RU" sz="3600" b="1" dirty="0">
              <a:ln w="1016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039857" y="2283608"/>
            <a:ext cx="1681846" cy="62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11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Формирование </a:t>
            </a:r>
            <a:r>
              <a:rPr lang="ru-RU" sz="12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реестра поставщиков фарм. </a:t>
            </a:r>
            <a:r>
              <a:rPr lang="ru-RU" sz="12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у</a:t>
            </a:r>
            <a:r>
              <a:rPr lang="ru-RU" sz="12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слуг 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(определение географии аптек)</a:t>
            </a:r>
            <a:endParaRPr lang="ru-RU" sz="12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87845" y="2320426"/>
            <a:ext cx="19881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400" i="1" dirty="0">
                <a:latin typeface="Arial Narrow" panose="020B0606020202030204" pitchFamily="34" charset="0"/>
              </a:rPr>
              <a:t>ЕД – Единый оператор фармацевтических услуг в рамках ГОБМП и </a:t>
            </a:r>
            <a:r>
              <a:rPr lang="ru-RU" sz="1400" i="1" dirty="0" smtClean="0">
                <a:latin typeface="Arial Narrow" panose="020B0606020202030204" pitchFamily="34" charset="0"/>
              </a:rPr>
              <a:t>ОСМС</a:t>
            </a:r>
            <a:endParaRPr lang="ru-RU" sz="1400" i="1" dirty="0">
              <a:latin typeface="Arial Narrow" panose="020B060602020203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3513311" y="1571971"/>
            <a:ext cx="4916924" cy="4574662"/>
            <a:chOff x="3501957" y="1823385"/>
            <a:chExt cx="4916924" cy="4574662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3555234" y="4657550"/>
              <a:ext cx="3174467" cy="6483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ru-RU" sz="1400" b="1" dirty="0" smtClean="0">
                  <a:solidFill>
                    <a:schemeClr val="tx1"/>
                  </a:solidFill>
                </a:rPr>
                <a:t>Аптеки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514194" y="1823385"/>
              <a:ext cx="4904687" cy="63023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>
                <a:lnSpc>
                  <a:spcPts val="1300"/>
                </a:lnSpc>
              </a:pPr>
              <a:r>
                <a:rPr lang="ru-RU" sz="1400" b="1" dirty="0">
                  <a:solidFill>
                    <a:schemeClr val="tx1"/>
                  </a:solidFill>
                  <a:cs typeface="Arial" panose="020B0604020202020204" pitchFamily="34" charset="0"/>
                </a:rPr>
                <a:t>ФСМС </a:t>
              </a: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6999386" y="2490729"/>
              <a:ext cx="8211" cy="650601"/>
            </a:xfrm>
            <a:prstGeom prst="line">
              <a:avLst/>
            </a:prstGeom>
            <a:ln w="15875">
              <a:solidFill>
                <a:srgbClr val="00267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5230819" y="2499278"/>
              <a:ext cx="2191" cy="683748"/>
            </a:xfrm>
            <a:prstGeom prst="line">
              <a:avLst/>
            </a:prstGeom>
            <a:ln w="15875">
              <a:solidFill>
                <a:srgbClr val="00267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Прямоугольник 44"/>
            <p:cNvSpPr/>
            <p:nvPr/>
          </p:nvSpPr>
          <p:spPr>
            <a:xfrm>
              <a:off x="3501957" y="3220713"/>
              <a:ext cx="3227744" cy="7179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>
                <a:spcBef>
                  <a:spcPct val="0"/>
                </a:spcBef>
              </a:pPr>
              <a:r>
                <a:rPr lang="ru-RU" sz="1400" b="1" dirty="0">
                  <a:solidFill>
                    <a:schemeClr val="tx1"/>
                  </a:solidFill>
                  <a:cs typeface="Arial" pitchFamily="34" charset="0"/>
                </a:rPr>
                <a:t>Единый</a:t>
              </a:r>
            </a:p>
            <a:p>
              <a:pPr algn="ctr" defTabSz="533400">
                <a:spcBef>
                  <a:spcPct val="0"/>
                </a:spcBef>
              </a:pPr>
              <a:r>
                <a:rPr lang="ru-RU" sz="1400" b="1" dirty="0">
                  <a:solidFill>
                    <a:schemeClr val="tx1"/>
                  </a:solidFill>
                  <a:cs typeface="Arial" pitchFamily="34" charset="0"/>
                </a:rPr>
                <a:t>дистрибьютор</a:t>
              </a:r>
            </a:p>
          </p:txBody>
        </p:sp>
        <p:sp>
          <p:nvSpPr>
            <p:cNvPr id="46" name="Rectangle 17"/>
            <p:cNvSpPr>
              <a:spLocks noChangeArrowheads="1"/>
            </p:cNvSpPr>
            <p:nvPr/>
          </p:nvSpPr>
          <p:spPr bwMode="auto">
            <a:xfrm>
              <a:off x="3853889" y="5972576"/>
              <a:ext cx="2759739" cy="42547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 dirty="0">
                  <a:ea typeface="MS Mincho" panose="02020609040205080304" pitchFamily="49" charset="-128"/>
                  <a:cs typeface="Times New Roman" panose="02020603050405020304" pitchFamily="18" charset="0"/>
                </a:rPr>
                <a:t>Пациент</a:t>
              </a:r>
              <a:endParaRPr lang="ru-RU" altLang="ru-RU" sz="1400" b="1" dirty="0"/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>
              <a:off x="5219493" y="5343031"/>
              <a:ext cx="11326" cy="599176"/>
            </a:xfrm>
            <a:prstGeom prst="line">
              <a:avLst/>
            </a:prstGeom>
            <a:ln w="15875">
              <a:solidFill>
                <a:srgbClr val="00267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5232492" y="3989909"/>
              <a:ext cx="0" cy="604595"/>
            </a:xfrm>
            <a:prstGeom prst="line">
              <a:avLst/>
            </a:prstGeom>
            <a:ln w="15875">
              <a:solidFill>
                <a:srgbClr val="00267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Прямоугольник 49"/>
            <p:cNvSpPr/>
            <p:nvPr/>
          </p:nvSpPr>
          <p:spPr>
            <a:xfrm>
              <a:off x="5584909" y="5507191"/>
              <a:ext cx="94020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i="1" dirty="0">
                  <a:ea typeface="MS Mincho" panose="02020609040205080304" pitchFamily="49" charset="-128"/>
                </a:rPr>
                <a:t>Лекарства</a:t>
              </a:r>
              <a:endParaRPr lang="ru-RU" sz="1200" i="1" dirty="0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6908609" y="3223493"/>
              <a:ext cx="1510270" cy="71520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ru-RU" sz="1400" b="1" dirty="0">
                  <a:solidFill>
                    <a:schemeClr val="tx1"/>
                  </a:solidFill>
                </a:rPr>
                <a:t>Управления здравоохранения</a:t>
              </a:r>
            </a:p>
          </p:txBody>
        </p:sp>
      </p:grpSp>
      <p:cxnSp>
        <p:nvCxnSpPr>
          <p:cNvPr id="52" name="Прямая соединительная линия 51"/>
          <p:cNvCxnSpPr/>
          <p:nvPr/>
        </p:nvCxnSpPr>
        <p:spPr>
          <a:xfrm flipH="1">
            <a:off x="8623800" y="552939"/>
            <a:ext cx="12246" cy="592088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83263" y="528281"/>
            <a:ext cx="3132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dirty="0" smtClean="0">
                <a:solidFill>
                  <a:srgbClr val="00B050"/>
                </a:solidFill>
                <a:latin typeface="+mj-lt"/>
                <a:ea typeface="Times New Roman" panose="02020603050405020304" pitchFamily="18" charset="0"/>
              </a:rPr>
              <a:t>Действующая модель</a:t>
            </a:r>
            <a:endParaRPr lang="ru-RU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763388" y="544385"/>
            <a:ext cx="44732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dirty="0" smtClean="0">
                <a:solidFill>
                  <a:srgbClr val="00B050"/>
                </a:solidFill>
                <a:latin typeface="+mj-lt"/>
                <a:ea typeface="Times New Roman" panose="02020603050405020304" pitchFamily="18" charset="0"/>
              </a:rPr>
              <a:t>Предлагаемая модель</a:t>
            </a:r>
            <a:endParaRPr lang="ru-RU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3116" y="2408626"/>
            <a:ext cx="30225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400" b="1" dirty="0">
                <a:latin typeface="Arial Narrow" panose="020B0606020202030204" pitchFamily="34" charset="0"/>
                <a:cs typeface="Arial" pitchFamily="34" charset="0"/>
              </a:rPr>
              <a:t>Низкий уровень финансирования отдельных </a:t>
            </a:r>
            <a:r>
              <a:rPr lang="ru-RU" sz="1400" b="1" dirty="0" smtClean="0">
                <a:latin typeface="Arial Narrow" panose="020B0606020202030204" pitchFamily="34" charset="0"/>
                <a:cs typeface="Arial" pitchFamily="34" charset="0"/>
              </a:rPr>
              <a:t>МИО</a:t>
            </a:r>
            <a:r>
              <a:rPr lang="ru-RU" sz="1400" b="1" dirty="0">
                <a:latin typeface="Arial Narrow" panose="020B0606020202030204" pitchFamily="34" charset="0"/>
                <a:cs typeface="Arial" pitchFamily="34" charset="0"/>
              </a:rPr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>
                <a:latin typeface="Arial Narrow" panose="020B0606020202030204" pitchFamily="34" charset="0"/>
                <a:cs typeface="Arial" pitchFamily="34" charset="0"/>
              </a:rPr>
              <a:t>Базируется на сложившейся практике потребления ЛС и создает риски по точности прогнозирования в условиях ФСМС;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 smtClean="0">
                <a:latin typeface="Arial Narrow" panose="020B0606020202030204" pitchFamily="34" charset="0"/>
                <a:cs typeface="Arial" pitchFamily="34" charset="0"/>
              </a:rPr>
              <a:t>Дисбаланс </a:t>
            </a:r>
            <a:r>
              <a:rPr lang="ru-RU" sz="1400" b="1" dirty="0">
                <a:latin typeface="Arial Narrow" panose="020B0606020202030204" pitchFamily="34" charset="0"/>
                <a:cs typeface="Arial" pitchFamily="34" charset="0"/>
              </a:rPr>
              <a:t>по цене (различные цены по регионам</a:t>
            </a:r>
            <a:r>
              <a:rPr lang="ru-RU" sz="1400" b="1" dirty="0" smtClean="0">
                <a:latin typeface="Arial Narrow" panose="020B0606020202030204" pitchFamily="34" charset="0"/>
                <a:cs typeface="Arial" pitchFamily="34" charset="0"/>
              </a:rPr>
              <a:t>);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>
                <a:latin typeface="Arial Narrow" panose="020B0606020202030204" pitchFamily="34" charset="0"/>
                <a:cs typeface="Arial" pitchFamily="34" charset="0"/>
              </a:rPr>
              <a:t>Отсутствие единого механизма по отпуску </a:t>
            </a:r>
            <a:r>
              <a:rPr lang="ru-RU" sz="1400" b="1" dirty="0" smtClean="0">
                <a:latin typeface="Arial Narrow" panose="020B0606020202030204" pitchFamily="34" charset="0"/>
                <a:cs typeface="Arial" pitchFamily="34" charset="0"/>
              </a:rPr>
              <a:t>населению ЛС;</a:t>
            </a:r>
            <a:endParaRPr lang="ru-RU" sz="140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 smtClean="0">
                <a:latin typeface="Arial Narrow" panose="020B0606020202030204" pitchFamily="34" charset="0"/>
                <a:cs typeface="Arial" pitchFamily="34" charset="0"/>
              </a:rPr>
              <a:t>Закуп </a:t>
            </a:r>
            <a:r>
              <a:rPr lang="ru-RU" sz="1400" b="1" dirty="0">
                <a:latin typeface="Arial Narrow" panose="020B0606020202030204" pitchFamily="34" charset="0"/>
                <a:cs typeface="Arial" pitchFamily="34" charset="0"/>
              </a:rPr>
              <a:t>фармацевтической услуги на местах осуществляется различными методами:</a:t>
            </a:r>
          </a:p>
          <a:p>
            <a:pPr marL="457200" lvl="2" algn="just"/>
            <a:r>
              <a:rPr lang="ru-RU" sz="1400" b="1" dirty="0">
                <a:latin typeface="Arial Narrow" panose="020B0606020202030204" pitchFamily="34" charset="0"/>
                <a:cs typeface="Arial" pitchFamily="34" charset="0"/>
              </a:rPr>
              <a:t>один лот – одно наименование;</a:t>
            </a:r>
          </a:p>
          <a:p>
            <a:pPr marL="457200" lvl="2" algn="just"/>
            <a:r>
              <a:rPr lang="ru-RU" sz="1400" b="1" dirty="0">
                <a:latin typeface="Arial Narrow" panose="020B0606020202030204" pitchFamily="34" charset="0"/>
                <a:cs typeface="Arial" pitchFamily="34" charset="0"/>
              </a:rPr>
              <a:t>один лот – одна нозология;</a:t>
            </a:r>
          </a:p>
          <a:p>
            <a:pPr marL="457200" lvl="2" algn="just"/>
            <a:r>
              <a:rPr lang="ru-RU" sz="1400" b="1" dirty="0">
                <a:latin typeface="Arial Narrow" panose="020B0606020202030204" pitchFamily="34" charset="0"/>
                <a:cs typeface="Arial" pitchFamily="34" charset="0"/>
              </a:rPr>
              <a:t>один лот – одна территориальная </a:t>
            </a:r>
            <a:r>
              <a:rPr lang="ru-RU" sz="1400" b="1" dirty="0" smtClean="0">
                <a:latin typeface="Arial Narrow" panose="020B0606020202030204" pitchFamily="34" charset="0"/>
                <a:cs typeface="Arial" pitchFamily="34" charset="0"/>
              </a:rPr>
              <a:t>единица</a:t>
            </a:r>
            <a:endParaRPr lang="ru-RU" sz="1400" b="1" dirty="0"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40" y="1239234"/>
            <a:ext cx="1302034" cy="1192037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9053162" y="603284"/>
            <a:ext cx="2474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dirty="0" smtClean="0">
                <a:solidFill>
                  <a:srgbClr val="00B050"/>
                </a:solidFill>
                <a:latin typeface="+mj-lt"/>
                <a:ea typeface="Times New Roman" panose="02020603050405020304" pitchFamily="18" charset="0"/>
              </a:rPr>
              <a:t>Результаты</a:t>
            </a:r>
            <a:endParaRPr lang="ru-RU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665723" y="2218836"/>
            <a:ext cx="337323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400" b="1" dirty="0" smtClean="0">
                <a:latin typeface="Arial Narrow" panose="020B0606020202030204" pitchFamily="34" charset="0"/>
              </a:rPr>
              <a:t>Единая модель финансирования;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 smtClean="0">
                <a:latin typeface="Arial Narrow" panose="020B0606020202030204" pitchFamily="34" charset="0"/>
              </a:rPr>
              <a:t>Полный </a:t>
            </a:r>
            <a:r>
              <a:rPr lang="ru-RU" sz="1400" b="1" dirty="0">
                <a:latin typeface="Arial Narrow" panose="020B0606020202030204" pitchFamily="34" charset="0"/>
              </a:rPr>
              <a:t>охват </a:t>
            </a:r>
            <a:r>
              <a:rPr lang="ru-RU" sz="1400" b="1" dirty="0" smtClean="0">
                <a:latin typeface="Arial Narrow" panose="020B0606020202030204" pitchFamily="34" charset="0"/>
              </a:rPr>
              <a:t>пациентов;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 smtClean="0">
                <a:latin typeface="Arial Narrow" panose="020B0606020202030204" pitchFamily="34" charset="0"/>
              </a:rPr>
              <a:t>Правильное планирование потребности в ЛС и ИМН;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 smtClean="0">
                <a:latin typeface="Arial Narrow" panose="020B0606020202030204" pitchFamily="34" charset="0"/>
              </a:rPr>
              <a:t>Единый Регистр </a:t>
            </a:r>
            <a:r>
              <a:rPr lang="ru-RU" sz="1400" b="1" dirty="0">
                <a:latin typeface="Arial Narrow" panose="020B0606020202030204" pitchFamily="34" charset="0"/>
              </a:rPr>
              <a:t>диспансерных </a:t>
            </a:r>
            <a:r>
              <a:rPr lang="ru-RU" sz="1400" b="1" dirty="0" smtClean="0">
                <a:latin typeface="Arial Narrow" panose="020B0606020202030204" pitchFamily="34" charset="0"/>
              </a:rPr>
              <a:t>больных;</a:t>
            </a:r>
            <a:endParaRPr lang="ru-RU" sz="1400" b="1" dirty="0">
              <a:latin typeface="Arial Narrow" panose="020B0606020202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 smtClean="0">
                <a:latin typeface="Arial Narrow" panose="020B0606020202030204" pitchFamily="34" charset="0"/>
                <a:cs typeface="Arial" pitchFamily="34" charset="0"/>
              </a:rPr>
              <a:t>Единые цены во всех регионах;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 smtClean="0">
                <a:latin typeface="Arial Narrow" panose="020B0606020202030204" pitchFamily="34" charset="0"/>
                <a:cs typeface="Arial" pitchFamily="34" charset="0"/>
              </a:rPr>
              <a:t>Экономия и </a:t>
            </a:r>
            <a:r>
              <a:rPr lang="ru-RU" sz="1400" b="1" dirty="0" smtClean="0">
                <a:latin typeface="Arial Narrow" panose="020B0606020202030204" pitchFamily="34" charset="0"/>
              </a:rPr>
              <a:t>эффективное использование </a:t>
            </a:r>
            <a:r>
              <a:rPr lang="ru-RU" sz="1400" b="1" dirty="0">
                <a:latin typeface="Arial Narrow" panose="020B0606020202030204" pitchFamily="34" charset="0"/>
              </a:rPr>
              <a:t>бюджетных средств;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altLang="ru-RU" sz="1400" b="1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Возможность прямого закупа у международных </a:t>
            </a:r>
            <a:r>
              <a:rPr lang="ru-RU" alt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организаций;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 smtClean="0">
                <a:latin typeface="Arial Narrow" panose="020B0606020202030204" pitchFamily="34" charset="0"/>
              </a:rPr>
              <a:t>Единый закуп фармацевтических услуг;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 smtClean="0">
                <a:latin typeface="Arial Narrow" panose="020B0606020202030204" pitchFamily="34" charset="0"/>
              </a:rPr>
              <a:t>Единый мониторинг и отслеживание ЛС и ИМН до конечного потребителя;</a:t>
            </a:r>
            <a:endParaRPr lang="ru-RU" sz="140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 smtClean="0">
                <a:latin typeface="Arial Narrow" panose="020B0606020202030204" pitchFamily="34" charset="0"/>
                <a:cs typeface="Arial" pitchFamily="34" charset="0"/>
              </a:rPr>
              <a:t>Единая </a:t>
            </a:r>
            <a:r>
              <a:rPr lang="ru-RU" sz="1400" b="1" dirty="0">
                <a:latin typeface="Arial Narrow" panose="020B0606020202030204" pitchFamily="34" charset="0"/>
                <a:cs typeface="Arial" pitchFamily="34" charset="0"/>
              </a:rPr>
              <a:t>информационная </a:t>
            </a:r>
            <a:r>
              <a:rPr lang="ru-RU" sz="1400" b="1" dirty="0" smtClean="0">
                <a:latin typeface="Arial Narrow" panose="020B0606020202030204" pitchFamily="34" charset="0"/>
                <a:cs typeface="Arial" pitchFamily="34" charset="0"/>
              </a:rPr>
              <a:t>база;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 smtClean="0"/>
              <a:t>Поддержка ОТП;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 smtClean="0"/>
              <a:t>Возможность быстрого перераспределения ЛС не зависимо от </a:t>
            </a:r>
            <a:r>
              <a:rPr lang="ru-RU" sz="1400" b="1" dirty="0" err="1" smtClean="0"/>
              <a:t>региональности</a:t>
            </a:r>
            <a:endParaRPr lang="ru-RU" sz="1400" b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275" y="1240942"/>
            <a:ext cx="1348538" cy="983633"/>
          </a:xfrm>
          <a:prstGeom prst="rect">
            <a:avLst/>
          </a:prstGeom>
        </p:spPr>
      </p:pic>
      <p:sp>
        <p:nvSpPr>
          <p:cNvPr id="74" name="Прямоугольник 73"/>
          <p:cNvSpPr/>
          <p:nvPr/>
        </p:nvSpPr>
        <p:spPr>
          <a:xfrm>
            <a:off x="3273694" y="3909548"/>
            <a:ext cx="1973997" cy="27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11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14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Договор на фарм. услугу</a:t>
            </a:r>
            <a:endParaRPr lang="ru-RU" sz="14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3985161" y="5087847"/>
            <a:ext cx="752115" cy="569376"/>
            <a:chOff x="6038193" y="4282274"/>
            <a:chExt cx="906955" cy="989291"/>
          </a:xfrm>
        </p:grpSpPr>
        <p:pic>
          <p:nvPicPr>
            <p:cNvPr id="78" name="Picture 2" descr="Картинки по запросу рисунок рецепт врача R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7387" y="4452227"/>
              <a:ext cx="266309" cy="267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Блок-схема: процесс 78"/>
            <p:cNvSpPr/>
            <p:nvPr/>
          </p:nvSpPr>
          <p:spPr>
            <a:xfrm>
              <a:off x="6038193" y="4282274"/>
              <a:ext cx="906955" cy="989291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800"/>
                </a:lnSpc>
              </a:pPr>
              <a:endParaRPr lang="ru-RU" dirty="0">
                <a:solidFill>
                  <a:srgbClr val="002673"/>
                </a:solidFill>
              </a:endParaRPr>
            </a:p>
            <a:p>
              <a:pPr algn="ctr">
                <a:lnSpc>
                  <a:spcPts val="800"/>
                </a:lnSpc>
              </a:pPr>
              <a:endParaRPr lang="ru-RU" dirty="0" smtClean="0">
                <a:solidFill>
                  <a:srgbClr val="002673"/>
                </a:solidFill>
              </a:endParaRPr>
            </a:p>
            <a:p>
              <a:pPr algn="ctr">
                <a:lnSpc>
                  <a:spcPts val="800"/>
                </a:lnSpc>
              </a:pPr>
              <a:r>
                <a:rPr lang="ru-RU" dirty="0" smtClean="0">
                  <a:solidFill>
                    <a:srgbClr val="002673"/>
                  </a:solidFill>
                </a:rPr>
                <a:t>_______________</a:t>
              </a:r>
              <a:endParaRPr lang="ru-RU" dirty="0">
                <a:solidFill>
                  <a:srgbClr val="00267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353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" y="6557724"/>
            <a:ext cx="12183035" cy="288000"/>
          </a:xfrm>
          <a:prstGeom prst="rect">
            <a:avLst/>
          </a:prstGeom>
          <a:solidFill>
            <a:srgbClr val="FFC1C1"/>
          </a:solidFill>
          <a:ln>
            <a:solidFill>
              <a:srgbClr val="FF818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88850" y="6436866"/>
            <a:ext cx="694187" cy="365125"/>
          </a:xfrm>
        </p:spPr>
        <p:txBody>
          <a:bodyPr/>
          <a:lstStyle/>
          <a:p>
            <a:fld id="{95870278-06B0-4A13-912F-5B99F7222F3F}" type="slidenum">
              <a:rPr lang="ru-RU" sz="3600" b="1">
                <a:ln w="10160">
                  <a:solidFill>
                    <a:prstClr val="black">
                      <a:lumMod val="75000"/>
                      <a:lumOff val="25000"/>
                    </a:prst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pPr/>
              <a:t>13</a:t>
            </a:fld>
            <a:endParaRPr lang="ru-RU" sz="3600" b="1" dirty="0">
              <a:ln w="10160">
                <a:solidFill>
                  <a:prstClr val="black">
                    <a:lumMod val="75000"/>
                    <a:lumOff val="25000"/>
                  </a:prst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3036789" y="618067"/>
            <a:ext cx="1" cy="58067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10244" y="1109623"/>
            <a:ext cx="1176055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59024" y="3465200"/>
            <a:ext cx="25289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 Narrow" panose="020B0606020202030204" pitchFamily="34" charset="0"/>
              </a:rPr>
              <a:t>Общее количество аптек – 8063, в том </a:t>
            </a:r>
            <a:r>
              <a:rPr lang="ru-RU" sz="1400" b="1" dirty="0" smtClean="0">
                <a:latin typeface="Arial Narrow" panose="020B0606020202030204" pitchFamily="34" charset="0"/>
              </a:rPr>
              <a:t>числе: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latin typeface="Arial Narrow" panose="020B0606020202030204" pitchFamily="34" charset="0"/>
              </a:rPr>
              <a:t>осуществляющих </a:t>
            </a:r>
            <a:r>
              <a:rPr lang="ru-RU" sz="1400" b="1" dirty="0">
                <a:latin typeface="Arial Narrow" panose="020B0606020202030204" pitchFamily="34" charset="0"/>
              </a:rPr>
              <a:t>отпуск в ГОБМП  - </a:t>
            </a:r>
            <a:r>
              <a:rPr lang="en-US" sz="1400" b="1" dirty="0" smtClean="0">
                <a:latin typeface="Arial Narrow" panose="020B0606020202030204" pitchFamily="34" charset="0"/>
              </a:rPr>
              <a:t>703</a:t>
            </a:r>
            <a:r>
              <a:rPr lang="ru-RU" sz="1400" b="1" dirty="0" smtClean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latin typeface="Arial Narrow" panose="020B0606020202030204" pitchFamily="34" charset="0"/>
              </a:rPr>
              <a:t>аптечные  </a:t>
            </a:r>
            <a:r>
              <a:rPr lang="ru-RU" sz="1400" b="1" dirty="0">
                <a:latin typeface="Arial Narrow" panose="020B0606020202030204" pitchFamily="34" charset="0"/>
              </a:rPr>
              <a:t>и передвижные </a:t>
            </a:r>
            <a:r>
              <a:rPr lang="ru-RU" sz="1400" b="1" dirty="0" smtClean="0">
                <a:latin typeface="Arial Narrow" panose="020B0606020202030204" pitchFamily="34" charset="0"/>
              </a:rPr>
              <a:t>пункты – </a:t>
            </a:r>
            <a:r>
              <a:rPr lang="ru-RU" sz="1400" b="1" dirty="0">
                <a:latin typeface="Arial Narrow" panose="020B0606020202030204" pitchFamily="34" charset="0"/>
              </a:rPr>
              <a:t>10</a:t>
            </a:r>
            <a:r>
              <a:rPr lang="en-US" sz="1400" b="1" dirty="0">
                <a:latin typeface="Arial Narrow" panose="020B0606020202030204" pitchFamily="34" charset="0"/>
              </a:rPr>
              <a:t>1</a:t>
            </a:r>
            <a:r>
              <a:rPr lang="ru-RU" sz="1400" b="1" dirty="0">
                <a:latin typeface="Arial Narrow" panose="020B0606020202030204" pitchFamily="34" charset="0"/>
              </a:rPr>
              <a:t>0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921941" y="1242513"/>
            <a:ext cx="7048862" cy="251250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r>
              <a:rPr lang="ru-RU" sz="1600" u="sng" cap="all" dirty="0">
                <a:solidFill>
                  <a:schemeClr val="tx1"/>
                </a:solidFill>
              </a:rPr>
              <a:t>Для аптек в городе:</a:t>
            </a:r>
          </a:p>
          <a:p>
            <a:pPr marL="285750" lvl="1" indent="-285750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 typeface="Arial Narrow" panose="020B0606020202030204" pitchFamily="34" charset="0"/>
              <a:buChar char="►"/>
            </a:pPr>
            <a:r>
              <a:rPr lang="ru-RU" sz="1400" dirty="0" smtClean="0">
                <a:latin typeface="+mj-lt"/>
              </a:rPr>
              <a:t>наличие </a:t>
            </a:r>
            <a:r>
              <a:rPr lang="ru-RU" sz="1400" dirty="0">
                <a:latin typeface="+mj-lt"/>
              </a:rPr>
              <a:t>сертификата </a:t>
            </a:r>
            <a:r>
              <a:rPr lang="en-US" sz="1400" dirty="0" smtClean="0">
                <a:latin typeface="+mj-lt"/>
              </a:rPr>
              <a:t>GPP</a:t>
            </a:r>
            <a:r>
              <a:rPr lang="ru-RU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j-lt"/>
              </a:rPr>
              <a:t>;</a:t>
            </a:r>
          </a:p>
          <a:p>
            <a:pPr marL="285750" lvl="1" indent="-285750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 typeface="Arial Narrow" panose="020B0606020202030204" pitchFamily="34" charset="0"/>
              <a:buChar char="►"/>
            </a:pPr>
            <a:r>
              <a:rPr lang="ru-RU" sz="1400" dirty="0" smtClean="0">
                <a:latin typeface="+mj-lt"/>
              </a:rPr>
              <a:t>финансовая устойчивость;</a:t>
            </a:r>
          </a:p>
          <a:p>
            <a:pPr marL="285750" lvl="1" indent="-285750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 typeface="Arial Narrow" panose="020B0606020202030204" pitchFamily="34" charset="0"/>
              <a:buChar char="►"/>
            </a:pPr>
            <a:r>
              <a:rPr lang="ru-RU" sz="1400" dirty="0" smtClean="0">
                <a:latin typeface="+mj-lt"/>
              </a:rPr>
              <a:t>наличие </a:t>
            </a:r>
            <a:r>
              <a:rPr lang="ru-RU" sz="1400" dirty="0">
                <a:latin typeface="+mj-lt"/>
              </a:rPr>
              <a:t>материально-технической базы и информационных систем, обеспечивающих непрерывный учет за движением </a:t>
            </a:r>
            <a:r>
              <a:rPr lang="ru-RU" sz="1400" dirty="0" smtClean="0">
                <a:latin typeface="+mj-lt"/>
              </a:rPr>
              <a:t>ЛС;</a:t>
            </a:r>
          </a:p>
          <a:p>
            <a:pPr marL="285750" lvl="1" indent="-285750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 typeface="Arial Narrow" panose="020B0606020202030204" pitchFamily="34" charset="0"/>
              <a:buChar char="►"/>
            </a:pPr>
            <a:r>
              <a:rPr lang="ru-RU" sz="1400" dirty="0" smtClean="0">
                <a:latin typeface="+mj-lt"/>
              </a:rPr>
              <a:t>внедрение </a:t>
            </a:r>
            <a:r>
              <a:rPr lang="ru-RU" sz="1400" dirty="0">
                <a:latin typeface="+mj-lt"/>
              </a:rPr>
              <a:t>в практику работы современных методов управления и оказания фармацевтических услуг </a:t>
            </a:r>
            <a:r>
              <a:rPr lang="ru-RU" sz="1400" dirty="0" smtClean="0">
                <a:latin typeface="+mj-lt"/>
              </a:rPr>
              <a:t>населению;</a:t>
            </a:r>
          </a:p>
          <a:p>
            <a:pPr marL="285750" lvl="1" indent="-285750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 typeface="Arial Narrow" panose="020B0606020202030204" pitchFamily="34" charset="0"/>
              <a:buChar char="►"/>
            </a:pPr>
            <a:r>
              <a:rPr lang="ru-RU" sz="1400" dirty="0" smtClean="0">
                <a:latin typeface="+mj-lt"/>
              </a:rPr>
              <a:t>наличие </a:t>
            </a:r>
            <a:r>
              <a:rPr lang="ru-RU" sz="1400" dirty="0">
                <a:latin typeface="+mj-lt"/>
              </a:rPr>
              <a:t>ассортимента ЛС и своевременность их </a:t>
            </a:r>
            <a:r>
              <a:rPr lang="ru-RU" sz="1400" dirty="0" smtClean="0">
                <a:latin typeface="+mj-lt"/>
              </a:rPr>
              <a:t>пополнения;</a:t>
            </a:r>
          </a:p>
          <a:p>
            <a:pPr marL="285750" lvl="1" indent="-285750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 typeface="Arial Narrow" panose="020B0606020202030204" pitchFamily="34" charset="0"/>
              <a:buChar char="►"/>
            </a:pPr>
            <a:r>
              <a:rPr lang="ru-RU" sz="1400" dirty="0" smtClean="0">
                <a:latin typeface="+mj-lt"/>
              </a:rPr>
              <a:t>наличие </a:t>
            </a:r>
            <a:r>
              <a:rPr lang="ru-RU" sz="1400" dirty="0">
                <a:latin typeface="+mj-lt"/>
              </a:rPr>
              <a:t>розничной сети, в </a:t>
            </a:r>
            <a:r>
              <a:rPr lang="ru-RU" sz="1400" dirty="0" err="1">
                <a:latin typeface="+mj-lt"/>
              </a:rPr>
              <a:t>т.ч</a:t>
            </a:r>
            <a:r>
              <a:rPr lang="ru-RU" sz="1400" dirty="0">
                <a:latin typeface="+mj-lt"/>
              </a:rPr>
              <a:t>. в сельской </a:t>
            </a:r>
            <a:r>
              <a:rPr lang="ru-RU" sz="1400" dirty="0" smtClean="0">
                <a:latin typeface="+mj-lt"/>
              </a:rPr>
              <a:t>местности;</a:t>
            </a:r>
          </a:p>
          <a:p>
            <a:pPr marL="285750" lvl="1" indent="-285750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 typeface="Arial Narrow" panose="020B0606020202030204" pitchFamily="34" charset="0"/>
              <a:buChar char="►"/>
            </a:pPr>
            <a:r>
              <a:rPr lang="ru-RU" sz="1400" dirty="0" smtClean="0">
                <a:latin typeface="+mj-lt"/>
              </a:rPr>
              <a:t>оперативное </a:t>
            </a:r>
            <a:r>
              <a:rPr lang="ru-RU" sz="1400" dirty="0">
                <a:latin typeface="+mj-lt"/>
              </a:rPr>
              <a:t>поддержание связи с медицинскими организациями и медицинскими </a:t>
            </a:r>
            <a:r>
              <a:rPr lang="ru-RU" sz="1400" dirty="0" smtClean="0">
                <a:latin typeface="+mj-lt"/>
              </a:rPr>
              <a:t>работниками</a:t>
            </a:r>
            <a:r>
              <a:rPr lang="ru-RU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j-lt"/>
              </a:rPr>
              <a:t>.</a:t>
            </a:r>
            <a:endParaRPr lang="ru-RU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10244" y="60001"/>
            <a:ext cx="11760485" cy="3373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400" b="1" dirty="0" smtClean="0">
                <a:solidFill>
                  <a:srgbClr val="70AD47">
                    <a:lumMod val="75000"/>
                  </a:srgbClr>
                </a:solidFill>
                <a:latin typeface="+mn-lt"/>
                <a:ea typeface="Times New Roman" panose="02020603050405020304" pitchFamily="18" charset="0"/>
                <a:cs typeface="+mn-cs"/>
              </a:rPr>
              <a:t>СТРУКТУРА ОБЪЕКТОВ ФАРМАЦЕВТИЧЕСКОЙ ДЕЯТЕЛЬНОСТИ</a:t>
            </a:r>
            <a:endParaRPr lang="ru-RU" sz="2400" b="1" dirty="0">
              <a:solidFill>
                <a:srgbClr val="70AD47">
                  <a:lumMod val="75000"/>
                </a:srgb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54" y="1471113"/>
            <a:ext cx="2481597" cy="18611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76" y="4283928"/>
            <a:ext cx="1350664" cy="1339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27" y="1411307"/>
            <a:ext cx="1522067" cy="1084473"/>
          </a:xfrm>
          <a:prstGeom prst="rect">
            <a:avLst/>
          </a:prstGeom>
        </p:spPr>
      </p:pic>
      <p:sp>
        <p:nvSpPr>
          <p:cNvPr id="25" name="Текст 2"/>
          <p:cNvSpPr txBox="1">
            <a:spLocks/>
          </p:cNvSpPr>
          <p:nvPr/>
        </p:nvSpPr>
        <p:spPr>
          <a:xfrm>
            <a:off x="3180527" y="643103"/>
            <a:ext cx="6446073" cy="421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dirty="0" smtClean="0"/>
              <a:t>КВАЛИФИКАЦИОННЫЕ ТРЕБОВАНИЯ К АПТЕКАМ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21941" y="3924361"/>
            <a:ext cx="7048862" cy="251250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r>
              <a:rPr lang="ru-RU" sz="1600" u="sng" cap="all" dirty="0">
                <a:solidFill>
                  <a:schemeClr val="tx1"/>
                </a:solidFill>
              </a:rPr>
              <a:t>Для аптек в </a:t>
            </a:r>
            <a:r>
              <a:rPr lang="ru-RU" sz="1600" u="sng" cap="all" dirty="0" smtClean="0">
                <a:solidFill>
                  <a:schemeClr val="tx1"/>
                </a:solidFill>
              </a:rPr>
              <a:t>сельской местности:</a:t>
            </a:r>
            <a:endParaRPr lang="ru-RU" sz="1600" u="sng" cap="all" dirty="0">
              <a:solidFill>
                <a:schemeClr val="tx1"/>
              </a:solidFill>
            </a:endParaRPr>
          </a:p>
          <a:p>
            <a:pPr algn="just"/>
            <a:r>
              <a:rPr lang="ru-RU" sz="1400" u="sng" dirty="0" smtClean="0">
                <a:latin typeface="Arial Narrow" panose="020B0606020202030204" pitchFamily="34" charset="0"/>
              </a:rPr>
              <a:t>На уровне районных центров: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Tx/>
              <a:buChar char="►"/>
            </a:pPr>
            <a:r>
              <a:rPr lang="ru-RU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финансовая </a:t>
            </a:r>
            <a:r>
              <a:rPr lang="ru-RU" sz="1400" dirty="0" smtClean="0">
                <a:latin typeface="Arial Narrow" panose="020B0606020202030204" pitchFamily="34" charset="0"/>
              </a:rPr>
              <a:t>устойчивость;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Tx/>
              <a:buChar char="►"/>
            </a:pPr>
            <a:r>
              <a:rPr lang="ru-RU" sz="1400" dirty="0" smtClean="0">
                <a:latin typeface="Arial Narrow" panose="020B0606020202030204" pitchFamily="34" charset="0"/>
              </a:rPr>
              <a:t>наличие </a:t>
            </a:r>
            <a:r>
              <a:rPr lang="ru-RU" sz="1400" dirty="0">
                <a:latin typeface="Arial Narrow" panose="020B0606020202030204" pitchFamily="34" charset="0"/>
              </a:rPr>
              <a:t>материально-технической базы и средств </a:t>
            </a:r>
            <a:r>
              <a:rPr lang="ru-RU" sz="1400" dirty="0" smtClean="0">
                <a:latin typeface="Arial Narrow" panose="020B0606020202030204" pitchFamily="34" charset="0"/>
              </a:rPr>
              <a:t>связи (</a:t>
            </a:r>
            <a:r>
              <a:rPr lang="ru-RU" sz="1400" dirty="0">
                <a:latin typeface="Arial Narrow" panose="020B0606020202030204" pitchFamily="34" charset="0"/>
              </a:rPr>
              <a:t>интернет, мобильная связь), систем, обеспечивающих </a:t>
            </a:r>
            <a:r>
              <a:rPr lang="ru-RU" sz="1400" dirty="0" smtClean="0">
                <a:latin typeface="Arial Narrow" panose="020B0606020202030204" pitchFamily="34" charset="0"/>
              </a:rPr>
              <a:t>непрерывный </a:t>
            </a:r>
            <a:r>
              <a:rPr lang="ru-RU" sz="1400" dirty="0">
                <a:latin typeface="Arial Narrow" panose="020B0606020202030204" pitchFamily="34" charset="0"/>
              </a:rPr>
              <a:t>учет </a:t>
            </a:r>
            <a:r>
              <a:rPr lang="ru-RU" sz="1400" dirty="0" smtClean="0">
                <a:latin typeface="Arial Narrow" panose="020B0606020202030204" pitchFamily="34" charset="0"/>
              </a:rPr>
              <a:t>ЛС;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Tx/>
              <a:buChar char="►"/>
            </a:pPr>
            <a:r>
              <a:rPr lang="ru-RU" sz="1400" dirty="0" smtClean="0">
                <a:latin typeface="Arial Narrow" panose="020B0606020202030204" pitchFamily="34" charset="0"/>
              </a:rPr>
              <a:t>наличие </a:t>
            </a:r>
            <a:r>
              <a:rPr lang="ru-RU" sz="1400" dirty="0">
                <a:latin typeface="Arial Narrow" panose="020B0606020202030204" pitchFamily="34" charset="0"/>
              </a:rPr>
              <a:t>запаса и ассортимента ЛС и своевременность их  </a:t>
            </a:r>
            <a:r>
              <a:rPr lang="ru-RU" sz="1400" dirty="0" smtClean="0">
                <a:latin typeface="Arial Narrow" panose="020B0606020202030204" pitchFamily="34" charset="0"/>
              </a:rPr>
              <a:t>пополнения;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Tx/>
              <a:buChar char="►"/>
            </a:pPr>
            <a:r>
              <a:rPr lang="ru-RU" sz="1400" dirty="0" smtClean="0">
                <a:latin typeface="Arial Narrow" panose="020B0606020202030204" pitchFamily="34" charset="0"/>
              </a:rPr>
              <a:t>связь </a:t>
            </a:r>
            <a:r>
              <a:rPr lang="ru-RU" sz="1400" dirty="0">
                <a:latin typeface="Arial Narrow" panose="020B0606020202030204" pitchFamily="34" charset="0"/>
              </a:rPr>
              <a:t>с медицинскими организациями и медицинскими </a:t>
            </a:r>
            <a:r>
              <a:rPr lang="ru-RU" sz="1400" dirty="0" smtClean="0">
                <a:latin typeface="Arial Narrow" panose="020B0606020202030204" pitchFamily="34" charset="0"/>
              </a:rPr>
              <a:t>работниками;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Tx/>
              <a:buChar char="►"/>
            </a:pPr>
            <a:r>
              <a:rPr lang="ru-RU" sz="1400" dirty="0" smtClean="0">
                <a:latin typeface="Arial Narrow" panose="020B0606020202030204" pitchFamily="34" charset="0"/>
              </a:rPr>
              <a:t>работа </a:t>
            </a:r>
            <a:r>
              <a:rPr lang="ru-RU" sz="1400" dirty="0">
                <a:latin typeface="Arial Narrow" panose="020B0606020202030204" pitchFamily="34" charset="0"/>
              </a:rPr>
              <a:t>по повышению качества оказания фармацевтических </a:t>
            </a:r>
            <a:r>
              <a:rPr lang="ru-RU" sz="1400" dirty="0" err="1">
                <a:latin typeface="Arial Narrow" panose="020B0606020202030204" pitchFamily="34" charset="0"/>
              </a:rPr>
              <a:t>услу</a:t>
            </a:r>
            <a:r>
              <a:rPr lang="kk-KZ" sz="1400" dirty="0">
                <a:latin typeface="Arial Narrow" panose="020B0606020202030204" pitchFamily="34" charset="0"/>
              </a:rPr>
              <a:t>г</a:t>
            </a:r>
            <a:r>
              <a:rPr lang="ru-RU" sz="1400" dirty="0">
                <a:latin typeface="Arial Narrow" panose="020B0606020202030204" pitchFamily="34" charset="0"/>
              </a:rPr>
              <a:t>.</a:t>
            </a:r>
          </a:p>
          <a:p>
            <a:pPr algn="just">
              <a:buClr>
                <a:srgbClr val="C00000"/>
              </a:buClr>
            </a:pPr>
            <a:r>
              <a:rPr lang="ru-RU" sz="1400" b="1" u="sng" dirty="0">
                <a:latin typeface="Arial Narrow" panose="020B0606020202030204" pitchFamily="34" charset="0"/>
              </a:rPr>
              <a:t>В отдаленной сельской местности отпуск через </a:t>
            </a:r>
            <a:r>
              <a:rPr lang="ru-RU" sz="1400" b="1" u="sng" dirty="0" err="1">
                <a:latin typeface="Arial Narrow" panose="020B0606020202030204" pitchFamily="34" charset="0"/>
              </a:rPr>
              <a:t>ФАПы</a:t>
            </a:r>
            <a:r>
              <a:rPr lang="ru-RU" sz="1400" b="1" u="sng" dirty="0">
                <a:latin typeface="Arial Narrow" panose="020B0606020202030204" pitchFamily="34" charset="0"/>
              </a:rPr>
              <a:t>, ФП, ПМСП: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Tx/>
              <a:buChar char="►"/>
            </a:pPr>
            <a:r>
              <a:rPr lang="ru-RU" sz="1400" dirty="0" smtClean="0">
                <a:latin typeface="Arial Narrow" panose="020B0606020202030204" pitchFamily="34" charset="0"/>
              </a:rPr>
              <a:t>обеспечение </a:t>
            </a:r>
            <a:r>
              <a:rPr lang="ru-RU" sz="1400" dirty="0">
                <a:latin typeface="Arial Narrow" panose="020B0606020202030204" pitchFamily="34" charset="0"/>
              </a:rPr>
              <a:t>физической </a:t>
            </a:r>
            <a:r>
              <a:rPr lang="ru-RU" sz="1400" dirty="0" smtClean="0">
                <a:latin typeface="Arial Narrow" panose="020B0606020202030204" pitchFamily="34" charset="0"/>
              </a:rPr>
              <a:t>доступности;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Tx/>
              <a:buChar char="►"/>
            </a:pPr>
            <a:r>
              <a:rPr lang="ru-RU" sz="1400" dirty="0" smtClean="0">
                <a:latin typeface="Arial Narrow" panose="020B0606020202030204" pitchFamily="34" charset="0"/>
              </a:rPr>
              <a:t>наличие </a:t>
            </a:r>
            <a:r>
              <a:rPr lang="ru-RU" sz="1400" dirty="0">
                <a:latin typeface="Arial Narrow" panose="020B0606020202030204" pitchFamily="34" charset="0"/>
              </a:rPr>
              <a:t>материально-технической базы и средств связи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89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294915" y="560673"/>
            <a:ext cx="5175" cy="588531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 flipV="1">
            <a:off x="241979" y="854903"/>
            <a:ext cx="11653044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13004" y="2915550"/>
            <a:ext cx="1778606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1" dirty="0" smtClean="0"/>
              <a:t>Закон РК                          «</a:t>
            </a:r>
            <a:r>
              <a:rPr lang="ru-RU" sz="1400" b="1" dirty="0"/>
              <a:t>О государственном имуществе</a:t>
            </a:r>
            <a:r>
              <a:rPr lang="ru-RU" sz="1400" b="1" dirty="0" smtClean="0"/>
              <a:t>»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98" y="-12965"/>
            <a:ext cx="12098823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ОСНОВНЫЕ ПОДХОДЫ ИЗМЕНЕНИЙ В ЗАКОНОДАТЕЛЬСТВО по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корпоративному управлению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99762" y="957536"/>
            <a:ext cx="9195588" cy="51728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r>
              <a:rPr lang="kk-KZ" sz="16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ЦЕЛЬ – </a:t>
            </a:r>
            <a:r>
              <a:rPr lang="ru-RU" sz="16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ВНЕДРЕНИЕ КОРПОРАТИВНОГО УПРАВЛЕНИЯ И СОВРЕМЕННОГО МЕНЕДЖМЕНТА В СИСТЕМЕ ЗДРАВООХРАНЕНИЯ ДЛЯ ПОВЫШЕНИЯ ЭФФЕКТИВНОСТИ УПРАВЛЕНИЯ МЕДИЦИНСКОЙ ОРГАНИЗАЦИЕЙ</a:t>
            </a:r>
            <a:endParaRPr lang="ru-RU" sz="1604" b="1" u="sng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99762" y="1770436"/>
            <a:ext cx="5167214" cy="376755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78532" tIns="33243" rIns="33243" bIns="33244" numCol="1" spcCol="1270" anchor="t" anchorCtr="0">
            <a:noAutofit/>
          </a:bodyPr>
          <a:lstStyle/>
          <a:p>
            <a:pPr marL="0" lvl="1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r>
              <a:rPr lang="kk-KZ" sz="1600" b="1" u="sng" dirty="0" smtClean="0">
                <a:solidFill>
                  <a:schemeClr val="tx1"/>
                </a:solidFill>
              </a:rPr>
              <a:t>ПРЕДЛАГАЕМЫЕ ИЗМЕНЕНИЯ:</a:t>
            </a:r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endParaRPr lang="ru-RU" sz="1604" u="sng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Расширение полномочий наблюдательных  советов  ГП на ПХВ</a:t>
            </a:r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endParaRPr lang="en-US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Определение Наблюдательного совета как органа управления ГП на ПХВ</a:t>
            </a:r>
          </a:p>
          <a:p>
            <a:pPr marL="0" lvl="1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Введение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понятия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независимого члена Наблюдательного совета и установление их количества  не менее 30% от состава Наблюдательного совета</a:t>
            </a:r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Внедрение Служб внутреннего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аудита</a:t>
            </a:r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endParaRPr lang="ru-RU" sz="1604" dirty="0" smtClean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endParaRPr lang="ru-RU" sz="1604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endParaRPr lang="ru-RU" sz="1604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endParaRPr lang="ru-RU" sz="1604" u="sng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442470" y="1770436"/>
            <a:ext cx="3252880" cy="376140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78532" tIns="33243" rIns="33243" bIns="33244" numCol="1" spcCol="1270" anchor="t" anchorCtr="0">
            <a:noAutofit/>
          </a:bodyPr>
          <a:lstStyle/>
          <a:p>
            <a:pPr marL="0" lvl="1" algn="ctr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r>
              <a:rPr lang="kk-KZ" sz="1600" b="1" u="sng" dirty="0" smtClean="0">
                <a:solidFill>
                  <a:schemeClr val="tx1"/>
                </a:solidFill>
              </a:rPr>
              <a:t>ОЖИДАЕМЫЕ РЕЗУЛЬТАТЫ:</a:t>
            </a:r>
          </a:p>
          <a:p>
            <a:pPr marL="0" lvl="1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endParaRPr lang="kk-KZ" sz="1600" b="1" u="sng" dirty="0" smtClean="0">
              <a:solidFill>
                <a:schemeClr val="tx1"/>
              </a:solidFill>
            </a:endParaRPr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Принятие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эффективных</a:t>
            </a:r>
            <a:r>
              <a:rPr lang="en-US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коллегиальных управленческих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решений  </a:t>
            </a:r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Повышение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статуса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Наблюдательного совета и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ответственность за принимаемые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решения</a:t>
            </a:r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Принятие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независимых и объективных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решений</a:t>
            </a:r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Усиление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контроля за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финансово-хозяйственной и медицинской деятельностью </a:t>
            </a:r>
          </a:p>
          <a:p>
            <a:pPr marL="0" lvl="1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endParaRPr lang="ru-RU" sz="1604" u="sng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7666976" y="2321280"/>
            <a:ext cx="775494" cy="1066798"/>
          </a:xfrm>
          <a:prstGeom prst="rightArrow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7666976" y="3866804"/>
            <a:ext cx="775494" cy="1066798"/>
          </a:xfrm>
          <a:prstGeom prst="rightArrow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41" y="1232658"/>
            <a:ext cx="1881369" cy="146981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6557963"/>
            <a:ext cx="12182475" cy="287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Номер слайда 3"/>
          <p:cNvSpPr txBox="1">
            <a:spLocks/>
          </p:cNvSpPr>
          <p:nvPr/>
        </p:nvSpPr>
        <p:spPr>
          <a:xfrm>
            <a:off x="11212375" y="6369248"/>
            <a:ext cx="96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ln w="10160">
                  <a:solidFill>
                    <a:prstClr val="black">
                      <a:lumMod val="75000"/>
                      <a:lumOff val="25000"/>
                    </a:prst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16</a:t>
            </a:r>
            <a:endParaRPr lang="ru-RU" sz="3600" b="1" dirty="0">
              <a:ln w="10160">
                <a:solidFill>
                  <a:prstClr val="black">
                    <a:lumMod val="75000"/>
                    <a:lumOff val="25000"/>
                  </a:prst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 flipH="1">
            <a:off x="2067543" y="448700"/>
            <a:ext cx="1696" cy="5487902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417460" y="765200"/>
            <a:ext cx="11652250" cy="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0" y="6566672"/>
            <a:ext cx="12182475" cy="287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09918" y="1003461"/>
            <a:ext cx="9660195" cy="787505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8532" tIns="33243" rIns="33243" bIns="33244" spcCol="1270" anchor="ctr"/>
          <a:lstStyle/>
          <a:p>
            <a:pPr marL="0" lvl="1"/>
            <a:r>
              <a:rPr lang="kk-KZ" altLang="ru-RU" sz="1400" b="1" u="sng">
                <a:solidFill>
                  <a:srgbClr val="000000"/>
                </a:solidFill>
              </a:rPr>
              <a:t>ЦЕЛЬ</a:t>
            </a:r>
            <a:r>
              <a:rPr lang="ru-RU" altLang="ru-RU" sz="1400" b="1" u="sng">
                <a:solidFill>
                  <a:srgbClr val="000000"/>
                </a:solidFill>
              </a:rPr>
              <a:t>: МОДЕРНИЗАЦИЯ СИСТЕМЫ МЕДИЦИНСКОГО ОБРАЗОВАНИЯ, </a:t>
            </a:r>
            <a:r>
              <a:rPr lang="ru-RU" sz="1400" b="1" u="sng">
                <a:solidFill>
                  <a:schemeClr val="tx1"/>
                </a:solidFill>
                <a:cs typeface="Times New Roman" panose="02020603050405020304" pitchFamily="18" charset="0"/>
              </a:rPr>
              <a:t>ДОСТИЖЕНИЕ КАЧЕСТВА ПОДГОТОВКИ КАДРОВ ЗДРАВООХРАНЕНИЯ РК НА ОСНОВЕ ВНЕДРЕНИЯ НАИЛУЧШЕЙ МЕЖДУНАРОДНОЙ ПРАКТИКИ И СТРАТЕГИЧЕСКОГО ПАРТНЕРСТВА КАЗАХСТАНСКИХ МЕДИЦИНСКИХ ВУЗОВ С ВЕДУЩИМИ ЗАРУБЕЖНЫМИ МЕДИЦИНСКИМИ ШКОЛАМИ</a:t>
            </a:r>
            <a:endParaRPr lang="ru-RU" sz="1400" b="1" u="sng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55177" y="4746989"/>
            <a:ext cx="9531851" cy="1589466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8532" tIns="33243" rIns="33243" bIns="33244" spcCol="1270" anchor="ctr"/>
          <a:lstStyle/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ru-RU" sz="1600" b="1" u="sng" dirty="0"/>
              <a:t>ОЖИДАЕМЫЕ РЕЗУЛЬТАТЫ:</a:t>
            </a:r>
          </a:p>
          <a:p>
            <a:pPr marL="107950" indent="-10795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Повышение качества клинической подготовки и повышение готовности к самостоятельной практической деятельности выпускников медицинских ВУЗов</a:t>
            </a:r>
          </a:p>
          <a:p>
            <a:pPr marL="107950" indent="-10795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Создание условий для эффективной клинической подготовки – университетских клиник и интегрированных академических медицинских центров</a:t>
            </a:r>
          </a:p>
          <a:p>
            <a:pPr marL="107950" indent="-10795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Развитие медицинского образования на основе триединства клинической практики, медицинского образования и научной деятельности</a:t>
            </a:r>
          </a:p>
          <a:p>
            <a:pPr marL="107950" indent="-10795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Обеспечение условий для эффективного внедрения наилучшей международной практики в систему подготовки кадров здравоохранения на основе  стратегического партнерства с ведущими зарубежными  </a:t>
            </a:r>
            <a:r>
              <a:rPr lang="ru-RU" sz="1200" dirty="0" smtClean="0"/>
              <a:t>университетами</a:t>
            </a:r>
            <a:endParaRPr lang="ru-RU" sz="1200" dirty="0"/>
          </a:p>
        </p:txBody>
      </p:sp>
      <p:sp>
        <p:nvSpPr>
          <p:cNvPr id="22541" name="Прямоугольник 6"/>
          <p:cNvSpPr>
            <a:spLocks noChangeArrowheads="1"/>
          </p:cNvSpPr>
          <p:nvPr/>
        </p:nvSpPr>
        <p:spPr bwMode="auto">
          <a:xfrm>
            <a:off x="321516" y="3408524"/>
            <a:ext cx="160288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buAutoNum type="arabicParenR"/>
            </a:pPr>
            <a:r>
              <a:rPr lang="ru-RU" sz="1400" b="1" dirty="0" smtClean="0"/>
              <a:t> Кодекс</a:t>
            </a:r>
            <a:r>
              <a:rPr lang="ru-RU" sz="1400" b="1" dirty="0"/>
              <a:t> РК «О здоровье народа и системе здравоохранения</a:t>
            </a:r>
            <a:r>
              <a:rPr lang="ru-RU" sz="1400" b="1" dirty="0" smtClean="0"/>
              <a:t>»</a:t>
            </a:r>
          </a:p>
          <a:p>
            <a:pPr>
              <a:buAutoNum type="arabicParenR"/>
            </a:pPr>
            <a:endParaRPr lang="ru-RU" sz="1400" b="1" dirty="0" smtClean="0"/>
          </a:p>
          <a:p>
            <a:pPr>
              <a:buAutoNum type="arabicParenR"/>
            </a:pPr>
            <a:r>
              <a:rPr lang="ru-RU" sz="1400" b="1" dirty="0" smtClean="0"/>
              <a:t> Закон РК «Об образовании»</a:t>
            </a:r>
            <a:endParaRPr lang="ru-RU" sz="1400" b="1" dirty="0"/>
          </a:p>
        </p:txBody>
      </p:sp>
      <p:sp>
        <p:nvSpPr>
          <p:cNvPr id="22543" name="TextBox 10"/>
          <p:cNvSpPr txBox="1">
            <a:spLocks noChangeArrowheads="1"/>
          </p:cNvSpPr>
          <p:nvPr/>
        </p:nvSpPr>
        <p:spPr bwMode="auto">
          <a:xfrm>
            <a:off x="449970" y="1540129"/>
            <a:ext cx="11055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marL="0" lvl="1" algn="ctr"/>
            <a:r>
              <a:rPr lang="kk-KZ" altLang="ru-RU" sz="1200" b="1" u="sng" dirty="0" smtClean="0">
                <a:solidFill>
                  <a:srgbClr val="000000"/>
                </a:solidFill>
                <a:latin typeface="+mn-lt"/>
              </a:rPr>
              <a:t> </a:t>
            </a:r>
            <a:endParaRPr lang="ru-RU" altLang="ru-RU" dirty="0">
              <a:latin typeface="+mn-lt"/>
            </a:endParaRP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75625" y="6430909"/>
            <a:ext cx="965950" cy="365125"/>
          </a:xfrm>
        </p:spPr>
        <p:txBody>
          <a:bodyPr/>
          <a:lstStyle/>
          <a:p>
            <a:r>
              <a:rPr lang="ru-RU" sz="3600" b="1" dirty="0" smtClean="0">
                <a:ln w="10160">
                  <a:solidFill>
                    <a:prstClr val="black">
                      <a:lumMod val="75000"/>
                      <a:lumOff val="25000"/>
                    </a:prst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17</a:t>
            </a:r>
            <a:endParaRPr lang="ru-RU" sz="3600" b="1" dirty="0">
              <a:ln w="10160">
                <a:solidFill>
                  <a:prstClr val="black">
                    <a:lumMod val="75000"/>
                    <a:lumOff val="25000"/>
                  </a:prst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98" y="-12965"/>
            <a:ext cx="12098823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ОСНОВНЫЕ ПОДХОДЫ ИЗМЕНЕНИЙ В ЗАКОНОДАТЕЛЬСТВО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в сфере медицинского образования</a:t>
            </a:r>
            <a:endParaRPr lang="ru-RU" sz="2200" b="1" dirty="0">
              <a:solidFill>
                <a:schemeClr val="accent6">
                  <a:lumMod val="75000"/>
                </a:schemeClr>
              </a:solidFill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41" y="1901747"/>
            <a:ext cx="1644458" cy="138938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355178" y="1901747"/>
            <a:ext cx="9514935" cy="2716486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8532" tIns="33243" rIns="33243" bIns="33244" spcCol="1270" anchor="ctr"/>
          <a:lstStyle/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ru-RU" sz="1600" b="1" u="sng" dirty="0" smtClean="0"/>
              <a:t>ПРЕДЛАГАЕМЫЕ ПОПРАВКИ В ЗАКОНОДАТЕЛЬСТВО</a:t>
            </a:r>
            <a:endParaRPr lang="ru-RU" sz="1600" b="1" u="sng" dirty="0"/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ru-RU" sz="1400" b="1" dirty="0" smtClean="0"/>
              <a:t>Введение понятий </a:t>
            </a:r>
          </a:p>
          <a:p>
            <a:pPr marL="107950" indent="-10795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b="1" u="sng" dirty="0" smtClean="0"/>
              <a:t>СТРАТЕГИЧЕСКОЕ ПАРТНЕРСТВО </a:t>
            </a:r>
            <a:r>
              <a:rPr lang="ru-RU" sz="1200" dirty="0" smtClean="0"/>
              <a:t>- </a:t>
            </a:r>
            <a:r>
              <a:rPr lang="kk-KZ" sz="1200" dirty="0"/>
              <a:t>форма среднесрочного или долгосрочного сотрудничества между организациями образования и науки в области здравоохранения и зарубежными </a:t>
            </a:r>
            <a:r>
              <a:rPr lang="kk-KZ" sz="1200" dirty="0" smtClean="0"/>
              <a:t>ВУЗАМИ и </a:t>
            </a:r>
            <a:r>
              <a:rPr lang="kk-KZ" sz="1200" dirty="0"/>
              <a:t>медицинскими организациями в сфере медицинского образования и науки для внедрения и адаптации международных стандартов образования, науки и клинической практики на основе договора</a:t>
            </a:r>
            <a:r>
              <a:rPr lang="ru-RU" sz="1200" dirty="0" smtClean="0"/>
              <a:t> </a:t>
            </a:r>
          </a:p>
          <a:p>
            <a:pPr marL="107950" indent="-10795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b="1" u="sng" dirty="0" smtClean="0"/>
              <a:t>УНИВЕРСИТЕТСКАЯ КЛИНИКА</a:t>
            </a:r>
            <a:r>
              <a:rPr lang="ru-RU" sz="1200" b="1" dirty="0" smtClean="0"/>
              <a:t> – </a:t>
            </a:r>
            <a:r>
              <a:rPr lang="kk-KZ" sz="1200" dirty="0" smtClean="0"/>
              <a:t>это </a:t>
            </a:r>
            <a:r>
              <a:rPr lang="kk-KZ" sz="1200" dirty="0"/>
              <a:t>структурное   </a:t>
            </a:r>
            <a:r>
              <a:rPr lang="kk-KZ" sz="1200" dirty="0" smtClean="0"/>
              <a:t>подразделение или </a:t>
            </a:r>
            <a:r>
              <a:rPr lang="kk-KZ" sz="1200" dirty="0"/>
              <a:t>дочерняя организация  медицинского </a:t>
            </a:r>
            <a:r>
              <a:rPr lang="kk-KZ" sz="1200" dirty="0" smtClean="0"/>
              <a:t>ВУЗа или </a:t>
            </a:r>
            <a:r>
              <a:rPr lang="kk-KZ" sz="1200" dirty="0"/>
              <a:t>организация здравоохранения, переданная в доверительное управление медицинскому </a:t>
            </a:r>
            <a:r>
              <a:rPr lang="kk-KZ" sz="1200" dirty="0" smtClean="0"/>
              <a:t>ВУЗу,  </a:t>
            </a:r>
            <a:r>
              <a:rPr lang="kk-KZ" sz="1200" dirty="0"/>
              <a:t>о</a:t>
            </a:r>
            <a:r>
              <a:rPr lang="ru-RU" sz="1200" dirty="0"/>
              <a:t>осуществляющая</a:t>
            </a:r>
            <a:r>
              <a:rPr lang="kk-KZ" sz="1200" dirty="0"/>
              <a:t>  </a:t>
            </a:r>
            <a:r>
              <a:rPr lang="ru-RU" sz="1200" dirty="0"/>
              <a:t>на основе современных методов организационно-методической, учебной, лечебно-диагностической и научно-исследовательской работы</a:t>
            </a:r>
            <a:r>
              <a:rPr lang="kk-KZ" sz="1200" dirty="0"/>
              <a:t>, </a:t>
            </a:r>
            <a:r>
              <a:rPr lang="ru-RU" sz="1200" dirty="0"/>
              <a:t> подготовку и переподготовку врачей, научных кадров и оказывающая все виды медицинской </a:t>
            </a:r>
            <a:r>
              <a:rPr lang="ru-RU" sz="1200" dirty="0" smtClean="0"/>
              <a:t>помощи</a:t>
            </a:r>
            <a:endParaRPr lang="ru-RU" sz="1200" dirty="0"/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ru-RU" sz="1400" b="1" dirty="0"/>
              <a:t>Введение компетенции уполномоченного органа: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ru-RU" sz="1200" dirty="0" smtClean="0"/>
              <a:t> – по разработке и утверждению порядка закупа услуг по стратегическому партнерству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ru-RU" sz="1200" dirty="0" smtClean="0"/>
              <a:t>по </a:t>
            </a:r>
            <a:r>
              <a:rPr lang="ru-RU" sz="1200" dirty="0"/>
              <a:t>разработке и утверждению положения об университетской клинике</a:t>
            </a:r>
          </a:p>
        </p:txBody>
      </p:sp>
    </p:spTree>
    <p:extLst>
      <p:ext uri="{BB962C8B-B14F-4D97-AF65-F5344CB8AC3E}">
        <p14:creationId xmlns:p14="http://schemas.microsoft.com/office/powerpoint/2010/main" val="227292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557963"/>
            <a:ext cx="12182475" cy="2873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97734" y="6368205"/>
            <a:ext cx="685302" cy="365125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18</a:t>
            </a:r>
            <a:endParaRPr lang="ru-RU" sz="3600" b="1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289100" y="2846371"/>
            <a:ext cx="19545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 smtClean="0">
                <a:latin typeface="+mj-lt"/>
                <a:ea typeface="Times New Roman" panose="02020603050405020304" pitchFamily="18" charset="0"/>
                <a:cs typeface="+mn-cs"/>
              </a:rPr>
              <a:t>Закон </a:t>
            </a:r>
            <a:r>
              <a:rPr lang="ru-RU" altLang="ru-RU" sz="1400" b="1" dirty="0">
                <a:latin typeface="+mj-lt"/>
                <a:ea typeface="Times New Roman" panose="02020603050405020304" pitchFamily="18" charset="0"/>
                <a:cs typeface="+mn-cs"/>
              </a:rPr>
              <a:t>Р</a:t>
            </a:r>
            <a:r>
              <a:rPr lang="ru-RU" altLang="ru-RU" sz="1400" b="1" dirty="0" smtClean="0">
                <a:latin typeface="+mj-lt"/>
                <a:ea typeface="Times New Roman" panose="02020603050405020304" pitchFamily="18" charset="0"/>
                <a:cs typeface="+mn-cs"/>
              </a:rPr>
              <a:t>еспублики Казахстан от 6 апреля 2016 года «О занятости населения»</a:t>
            </a:r>
            <a:endParaRPr lang="kk-KZ" altLang="ru-RU" sz="1400" b="1" dirty="0">
              <a:latin typeface="+mj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2673352" y="609940"/>
            <a:ext cx="91715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r>
              <a:rPr lang="kk-KZ" altLang="ru-RU" sz="2000" b="1" dirty="0" smtClean="0">
                <a:solidFill>
                  <a:srgbClr val="000000"/>
                </a:solidFill>
                <a:latin typeface="+mn-lt"/>
              </a:rPr>
              <a:t>Совершенствование процедур в сфере занятости</a:t>
            </a:r>
            <a:endParaRPr lang="ru-RU" altLang="ru-RU" sz="2000" b="1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458509" y="694420"/>
            <a:ext cx="0" cy="554355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918362" y="1098020"/>
            <a:ext cx="10862741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281333" y="1377200"/>
            <a:ext cx="4499766" cy="144415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8532" tIns="33243" rIns="33243" bIns="33244" spcCol="1270" anchor="ctr"/>
          <a:lstStyle/>
          <a:p>
            <a:pPr marL="262284" lvl="1" indent="-262284" algn="just" defTabSz="490870" fontAlgn="auto">
              <a:lnSpc>
                <a:spcPct val="90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Tx/>
              <a:buChar char="►"/>
              <a:defRPr/>
            </a:pPr>
            <a:r>
              <a:rPr lang="ru-RU" sz="1500" u="sng" dirty="0" smtClean="0">
                <a:solidFill>
                  <a:schemeClr val="tx1"/>
                </a:solidFill>
              </a:rPr>
              <a:t>СОЦИАЛЬНАЯ ПОДДЕРЖКА ЧЛЕНОВ СЕМЕЙ ВОЕННОСЛУЖАЩИХ, СОТРУДНИКОВ СПЕЦИАЛЬНЫХ ГОСУДАРСТВЕННЫХ И ПРАВООХРАНИТЕЛЬНЫХ ОРГАНОВ, А ТАКЖЕ ЛИЦ, НАХОДЯЩИХСЯ НА ИХ ИЖДИВЕНИИ, И НЕ ОСУЩЕСТВЛЯЮЩИХ ТРУДОВУЮ ДЕЯТЕЛЬНОСТЬ</a:t>
            </a:r>
            <a:endParaRPr lang="ru-RU" sz="1500" u="sng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4334" y="1377200"/>
            <a:ext cx="4046624" cy="464742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altLang="ru-RU" sz="1500" u="sng" dirty="0"/>
              <a:t>СУТЬ ВНОСИМЫХ ИЗМЕНЕНИЙ И </a:t>
            </a:r>
            <a:r>
              <a:rPr lang="ru-RU" altLang="ru-RU" sz="1500" u="sng" dirty="0" smtClean="0"/>
              <a:t>ДОПОЛНЕНИЙ: </a:t>
            </a:r>
            <a:endParaRPr lang="ru-RU" altLang="ru-RU" sz="1500" u="sng" dirty="0"/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altLang="ru-RU" sz="1400" b="1" dirty="0"/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 Narrow" panose="020B0606020202030204" pitchFamily="34" charset="0"/>
              <a:buChar char="►"/>
              <a:defRPr/>
            </a:pPr>
            <a:r>
              <a:rPr lang="ru-RU" altLang="ru-RU" sz="1400" b="1" u="sng" dirty="0" smtClean="0"/>
              <a:t>ЦЕНТР РАЗВИТИЯ ТРУДОВЫХ РЕСУРСОВ </a:t>
            </a:r>
            <a:r>
              <a:rPr lang="ru-RU" altLang="ru-RU" sz="1400" dirty="0"/>
              <a:t>р</a:t>
            </a:r>
            <a:r>
              <a:rPr lang="ru-RU" sz="1400" dirty="0" smtClean="0"/>
              <a:t>егистрация </a:t>
            </a:r>
            <a:r>
              <a:rPr lang="ru-RU" sz="1400" dirty="0"/>
              <a:t>и снятие с учета в качестве безработных членов семей военнослужащих, сотрудников специальных государственных и правоохранительных органов, а также лиц, находящихся на их иждивении, не осуществляющих трудовую деятельность, в порядке и случаях, определяемых уполномоченным органом по вопросам занятости </a:t>
            </a:r>
            <a:r>
              <a:rPr lang="ru-RU" sz="1400" dirty="0" smtClean="0"/>
              <a:t>населения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defRPr/>
            </a:pPr>
            <a:endParaRPr lang="ru-RU" sz="1400" dirty="0"/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defRPr/>
            </a:pPr>
            <a:endParaRPr lang="ru-RU" sz="1400" dirty="0" smtClean="0"/>
          </a:p>
          <a:p>
            <a:pPr marL="271463" lvl="1" indent="-271463" algn="just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 Narrow" panose="020B0606020202030204" pitchFamily="34" charset="0"/>
              <a:buChar char="►"/>
              <a:defRPr/>
            </a:pPr>
            <a:r>
              <a:rPr lang="ru-RU" altLang="ru-RU" sz="1400" b="1" u="sng" dirty="0" smtClean="0"/>
              <a:t>ЦЕНТР ЗАНЯТОСТИ НАСЕЛЕНИЯ</a:t>
            </a:r>
            <a:r>
              <a:rPr lang="ru-RU" altLang="ru-RU" sz="1400" b="1" dirty="0" smtClean="0"/>
              <a:t> </a:t>
            </a:r>
          </a:p>
          <a:p>
            <a:pPr marL="271463" lvl="1" algn="just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ru-RU" sz="1400" dirty="0" smtClean="0"/>
              <a:t>выдача </a:t>
            </a:r>
            <a:r>
              <a:rPr lang="ru-RU" sz="1400" dirty="0"/>
              <a:t>справки о регистрации в качестве безработного по форме, установленной уполномоченным органом по вопросам занятости населения со </a:t>
            </a:r>
            <a:r>
              <a:rPr lang="ru-RU" sz="1400" dirty="0">
                <a:cs typeface="Arial" charset="0"/>
              </a:rPr>
              <a:t>сроком действия  - тридцать календарных </a:t>
            </a:r>
            <a:r>
              <a:rPr lang="ru-RU" sz="1400" dirty="0" smtClean="0">
                <a:cs typeface="Arial" charset="0"/>
              </a:rPr>
              <a:t>дней</a:t>
            </a:r>
          </a:p>
          <a:p>
            <a:pPr marL="271463" lvl="1" algn="just">
              <a:lnSpc>
                <a:spcPct val="90000"/>
              </a:lnSpc>
              <a:buClr>
                <a:schemeClr val="accent1">
                  <a:lumMod val="75000"/>
                </a:schemeClr>
              </a:buClr>
              <a:defRPr/>
            </a:pPr>
            <a:endParaRPr lang="ru-RU" sz="2000" dirty="0">
              <a:cs typeface="Arial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81333" y="2909331"/>
            <a:ext cx="4499766" cy="116935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" tIns="33243" rIns="33243" bIns="33244" spcCol="1270" anchor="ctr"/>
          <a:lstStyle/>
          <a:p>
            <a:pPr marL="262284" lvl="1" indent="-262284" algn="just" defTabSz="490870" fontAlgn="auto">
              <a:lnSpc>
                <a:spcPct val="90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Tx/>
              <a:buChar char="►"/>
              <a:defRPr/>
            </a:pPr>
            <a:r>
              <a:rPr lang="ru-RU" sz="1500" u="sng" dirty="0">
                <a:solidFill>
                  <a:schemeClr val="tx1"/>
                </a:solidFill>
              </a:rPr>
              <a:t>РАЗЪЕЗДНОЙ ХАРАКТЕР РАБОТЫ, А ТАКЖЕ ПРОХОЖДЕНИЕ СЛУЖБЫ ВОЕННОСЛУЖАЩИМИ НА ПОГРАНИЧНЫХ ЗАСТАВАХ, В ОБОСОБЛЕННЫХ ЗАКРЫТЫХ ГАРНИЗОНАХ, РАСПОЛОЖЕННЫХ В ОТДАЛЕННЫХ РАЙОНАХ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281331" y="4976066"/>
            <a:ext cx="4499768" cy="104856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8532" tIns="29629" rIns="29627" bIns="29628" spcCol="1270" anchor="ctr"/>
          <a:lstStyle/>
          <a:p>
            <a:pPr marL="262284" lvl="1" indent="-262284" algn="just" defTabSz="490870" fontAlgn="auto">
              <a:lnSpc>
                <a:spcPct val="90000"/>
              </a:lnSpc>
              <a:spcAft>
                <a:spcPct val="15000"/>
              </a:spcAft>
              <a:buClr>
                <a:schemeClr val="accent1">
                  <a:lumMod val="75000"/>
                </a:schemeClr>
              </a:buClr>
              <a:buFontTx/>
              <a:buChar char="►"/>
              <a:defRPr/>
            </a:pPr>
            <a:r>
              <a:rPr lang="ru-RU" sz="1500" u="sng" dirty="0">
                <a:solidFill>
                  <a:schemeClr val="tx1"/>
                </a:solidFill>
              </a:rPr>
              <a:t>КОРРЕКТИРОВКИ И УТОЧНЕНИЯ В КОМПЕТЕНЦИИ ЦЕНТРОВ ЗАНЯТОСТИ НАСЕЛЕНИЯ В ЧАСТИ ВЫДАЧИ СПРАВКИ О РЕГИСТРАЦИИ В КАЧЕСТВЕ БЕЗРАБОТНОГО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281331" y="4230792"/>
            <a:ext cx="4499768" cy="60229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8532" tIns="29629" rIns="29627" bIns="29628" spcCol="1270" anchor="ctr"/>
          <a:lstStyle/>
          <a:p>
            <a:pPr marL="262284" lvl="1" indent="-262284" algn="just" defTabSz="490870" fontAlgn="auto">
              <a:lnSpc>
                <a:spcPct val="90000"/>
              </a:lnSpc>
              <a:spcAft>
                <a:spcPct val="15000"/>
              </a:spcAft>
              <a:buClr>
                <a:schemeClr val="accent1">
                  <a:lumMod val="75000"/>
                </a:schemeClr>
              </a:buClr>
              <a:buFontTx/>
              <a:buChar char="►"/>
              <a:defRPr/>
            </a:pPr>
            <a:r>
              <a:rPr lang="ru-RU" sz="1500" u="sng" dirty="0">
                <a:solidFill>
                  <a:schemeClr val="tx1"/>
                </a:solidFill>
              </a:rPr>
              <a:t>ПОДТВЕРЖДЕНИЕ СТАТУСА БЕЗРАБОТНОГО И ПОЛУЧЕНИЕ МЕР СОЦИАЛЬНОГО ОБЕСПЕЧЕНИЯ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1956" y="11171"/>
            <a:ext cx="11119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</a:rPr>
              <a:t>ОСНОВНЫЕ ПОДХОДЫ ИЗМЕНЕНИЙ В </a:t>
            </a:r>
            <a:r>
              <a:rPr lang="ru-RU" sz="2400" b="1" dirty="0" smtClean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</a:rPr>
              <a:t>ЗАКОНОДАТЕЛЬСТВО по вопросам занятости</a:t>
            </a:r>
            <a:endParaRPr lang="ru-RU" sz="2400" b="1" dirty="0">
              <a:solidFill>
                <a:schemeClr val="accent1"/>
              </a:solidFill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96" y="1274081"/>
            <a:ext cx="1695395" cy="1248099"/>
          </a:xfrm>
          <a:prstGeom prst="rect">
            <a:avLst/>
          </a:prstGeom>
        </p:spPr>
      </p:pic>
      <p:sp>
        <p:nvSpPr>
          <p:cNvPr id="19" name="Стрелка вправо 18"/>
          <p:cNvSpPr/>
          <p:nvPr/>
        </p:nvSpPr>
        <p:spPr>
          <a:xfrm>
            <a:off x="6885029" y="2125817"/>
            <a:ext cx="262233" cy="106679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6865418" y="4289426"/>
            <a:ext cx="262233" cy="106679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6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373371" y="836712"/>
            <a:ext cx="0" cy="540000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982689" y="1065312"/>
            <a:ext cx="10575137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0" y="6557724"/>
            <a:ext cx="12191999" cy="28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939384" y="6375161"/>
            <a:ext cx="1236883" cy="365125"/>
          </a:xfrm>
        </p:spPr>
        <p:txBody>
          <a:bodyPr/>
          <a:lstStyle/>
          <a:p>
            <a:fld id="{95870278-06B0-4A13-912F-5B99F7222F3F}" type="slidenum">
              <a:rPr lang="ru-RU" sz="3600" b="1">
                <a:ln w="10160">
                  <a:solidFill>
                    <a:prstClr val="black">
                      <a:lumMod val="75000"/>
                      <a:lumOff val="25000"/>
                    </a:prst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pPr/>
              <a:t>17</a:t>
            </a:fld>
            <a:endParaRPr lang="ru-RU" sz="3600" b="1" dirty="0">
              <a:ln w="10160">
                <a:solidFill>
                  <a:prstClr val="black">
                    <a:lumMod val="75000"/>
                    <a:lumOff val="25000"/>
                  </a:prst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84052" y="2785368"/>
            <a:ext cx="180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</a:rPr>
              <a:t>Трудовой </a:t>
            </a:r>
            <a:r>
              <a:rPr lang="ru-RU" sz="1400" b="1" dirty="0">
                <a:solidFill>
                  <a:prstClr val="black"/>
                </a:solidFill>
              </a:rPr>
              <a:t>кодекс Республики Казахстан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94733" y="79582"/>
            <a:ext cx="11853334" cy="7571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ОСНОВНЫЕ ПОДХОДЫ ИЗМЕНЕНИЙ В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ЗАКОНОДАТЕЛЬСТВО по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вопросам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социально-трудовой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сферы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12121" y="1157046"/>
            <a:ext cx="6643546" cy="451621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70AD47">
                  <a:lumMod val="75000"/>
                </a:srgbClr>
              </a:buClr>
            </a:pPr>
            <a:r>
              <a:rPr lang="kk-KZ" sz="1600" b="1" u="sng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ЦЕЛЬ – СОВЕРШЕНСТВОВАНИЕ ТРУДОВОГО ЗАКОНОДАТЕЛЬСТВА</a:t>
            </a:r>
            <a:endParaRPr lang="ru-RU" sz="1604" b="1" u="sng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02704" y="1658083"/>
            <a:ext cx="7147149" cy="66329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2">
                  <a:lumMod val="50000"/>
                </a:schemeClr>
              </a:buClr>
              <a:buFontTx/>
              <a:buChar char="►"/>
            </a:pPr>
            <a:r>
              <a:rPr lang="ru-RU" sz="1600" u="sng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СНЯТИЕ ЗАПРЕТА НА РАБОТУ ПО </a:t>
            </a:r>
            <a:r>
              <a:rPr lang="ru-RU" sz="1600" u="sng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СОВМЕСТИТЕЛЬСТВУ </a:t>
            </a:r>
            <a:r>
              <a:rPr lang="ru-RU" sz="1600" u="sng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во вредных условиях труда РАБОТНИКОВ СФЕРЫ </a:t>
            </a:r>
            <a:r>
              <a:rPr lang="ru-RU" sz="1600" u="sng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ЗДРАВООХРАНЕНИЯ</a:t>
            </a:r>
            <a:endParaRPr lang="ru-RU" sz="200" u="sng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6" y="1254825"/>
            <a:ext cx="1670496" cy="146981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869576" y="2383474"/>
            <a:ext cx="7358049" cy="2286322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89">
              <a:spcBef>
                <a:spcPct val="0"/>
              </a:spcBef>
              <a:buClr>
                <a:srgbClr val="70AD47">
                  <a:lumMod val="75000"/>
                </a:srgbClr>
              </a:buClr>
            </a:pPr>
            <a:endParaRPr lang="ru-RU" sz="200" u="sng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262294" lvl="1" indent="-262294" defTabSz="490889">
              <a:spcBef>
                <a:spcPct val="0"/>
              </a:spcBef>
              <a:buClr>
                <a:schemeClr val="accent2">
                  <a:lumMod val="50000"/>
                </a:schemeClr>
              </a:buClr>
              <a:buFontTx/>
              <a:buChar char="►"/>
            </a:pPr>
            <a:r>
              <a:rPr lang="ru-RU" sz="1604" u="sng" dirty="0" smtClean="0">
                <a:solidFill>
                  <a:prstClr val="black"/>
                </a:solidFill>
              </a:rPr>
              <a:t>НАДЕЛЕНИЕ ГОСУДАРСТВЕННОГО ОРГАНА В СФЕРЕ САНИТАРНО-ЭПИДЕМИОЛОГИЧЕСКОГО БЛАГОПОЛУЧИЯ НАСЕЛЕНИЯ КОМПЕТЕНЦИЕЙ:</a:t>
            </a:r>
          </a:p>
          <a:p>
            <a:pPr marL="0" lvl="1" defTabSz="490889">
              <a:spcBef>
                <a:spcPct val="0"/>
              </a:spcBef>
              <a:buClr>
                <a:schemeClr val="accent2">
                  <a:lumMod val="50000"/>
                </a:schemeClr>
              </a:buClr>
            </a:pPr>
            <a:endParaRPr lang="ru-RU" sz="1604" u="sng" dirty="0">
              <a:solidFill>
                <a:prstClr val="black"/>
              </a:solidFill>
            </a:endParaRPr>
          </a:p>
          <a:p>
            <a:pPr marL="536575" lvl="1" indent="-274638" defTabSz="490889">
              <a:spcBef>
                <a:spcPct val="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4" u="sng" dirty="0">
                <a:solidFill>
                  <a:prstClr val="black"/>
                </a:solidFill>
              </a:rPr>
              <a:t>ПО УСТАНОВЛЕНИЮ ПОРЯДКА ПРОХОЖДЕНИЯ ОБЯЗАТЕЛЬНЫХ ПРЕДВАРИТЕЛЬНЫХ И ПЕРИОДИЧЕСКИХ МЕДИЦИНСКИХ ОСМОТРОВ, а также предсменного (предрейсового) медицинского освидельствования);</a:t>
            </a:r>
          </a:p>
          <a:p>
            <a:pPr marL="536575" lvl="1" indent="-274638" defTabSz="490889">
              <a:spcBef>
                <a:spcPct val="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4" u="sng" dirty="0">
                <a:solidFill>
                  <a:prstClr val="black"/>
                </a:solidFill>
              </a:rPr>
              <a:t>ПО ОПРЕДЕЛЕНИЮ СПИСКА ПРОФЕССИЙ, ТРЕБУЮЩИХ ПРЕДСМЕННОГО (ПРЕДРЕЙСОВОГО) МЕДИЦИНСКОГО ОСВИДЕТЕЛЬСТВОВАНИЯ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64803" y="4816688"/>
            <a:ext cx="7464730" cy="1197681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94" lvl="1" indent="-262294" defTabSz="490889">
              <a:spcBef>
                <a:spcPct val="0"/>
              </a:spcBef>
              <a:buClr>
                <a:schemeClr val="accent2">
                  <a:lumMod val="50000"/>
                </a:schemeClr>
              </a:buClr>
              <a:buFontTx/>
              <a:buChar char="►"/>
            </a:pPr>
            <a:r>
              <a:rPr lang="ru-RU" sz="1604" u="sng" dirty="0">
                <a:solidFill>
                  <a:prstClr val="black"/>
                </a:solidFill>
              </a:rPr>
              <a:t>Наделение государственного органа в сфере санитарно-эпидемиологического благополучия населения компетенцией:</a:t>
            </a:r>
          </a:p>
          <a:p>
            <a:pPr marL="536575" lvl="1" indent="-274638" defTabSz="490889">
              <a:spcBef>
                <a:spcPct val="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4" u="sng" dirty="0">
                <a:solidFill>
                  <a:prstClr val="black"/>
                </a:solidFill>
              </a:rPr>
              <a:t>ПО ОПРЕДЕЛЕНИЮ СПИСКА ПРОФЕССИЙ, ТРЕБУЮЩИХ ПРЕДСМЕННОГО (ПРЕДРЕЙСОВОГО) МЕДИЦИНСКОГО ОСВИДЕТЕЛЬСТВОВАНИЯ</a:t>
            </a:r>
          </a:p>
          <a:p>
            <a:pPr marL="0" lvl="1" defTabSz="490889">
              <a:spcBef>
                <a:spcPct val="0"/>
              </a:spcBef>
              <a:buClr>
                <a:srgbClr val="70AD47">
                  <a:lumMod val="75000"/>
                </a:srgbClr>
              </a:buClr>
            </a:pPr>
            <a:endParaRPr lang="ru-RU" sz="200" u="sng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7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" y="6557724"/>
            <a:ext cx="12183035" cy="28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88851" y="6368208"/>
            <a:ext cx="694187" cy="365125"/>
          </a:xfrm>
        </p:spPr>
        <p:txBody>
          <a:bodyPr/>
          <a:lstStyle/>
          <a:p>
            <a:fld id="{95870278-06B0-4A13-912F-5B99F7222F3F}" type="slidenum">
              <a:rPr lang="ru-RU" sz="3600" b="1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fld>
            <a:endParaRPr lang="ru-RU" sz="3600" b="1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036789" y="880835"/>
            <a:ext cx="0" cy="554400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42" y="1232661"/>
            <a:ext cx="1864828" cy="1469815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269511" y="1092690"/>
            <a:ext cx="11760559" cy="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4014" y="2527513"/>
            <a:ext cx="29527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Проект Закона РК «О внесении изменений и дополнений в некоторые законодательные акты по вопросам здравоохранения и социально-трудовой сферы»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189905" y="1156958"/>
            <a:ext cx="8756562" cy="790375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</a:pPr>
            <a:r>
              <a:rPr lang="ru-RU" sz="1604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ЦЕЛЬ: с</a:t>
            </a:r>
            <a:r>
              <a:rPr lang="ru-RU" sz="1600" dirty="0" smtClean="0"/>
              <a:t>овершенствование </a:t>
            </a:r>
            <a:r>
              <a:rPr lang="ru-RU" sz="1600" dirty="0"/>
              <a:t>и </a:t>
            </a:r>
            <a:r>
              <a:rPr lang="ru-RU" sz="1600" dirty="0" smtClean="0"/>
              <a:t>развитие </a:t>
            </a:r>
            <a:r>
              <a:rPr lang="ru-RU" sz="1600" dirty="0"/>
              <a:t>законодательства Республики Казахстан в сфере здравоохранения, включая вопросы обязательного социального медицинского </a:t>
            </a:r>
            <a:r>
              <a:rPr lang="ru-RU" sz="1600" dirty="0" smtClean="0"/>
              <a:t>страхования, в </a:t>
            </a:r>
            <a:r>
              <a:rPr lang="ru-RU" sz="1600" dirty="0"/>
              <a:t>социально-трудовой </a:t>
            </a:r>
            <a:r>
              <a:rPr lang="ru-RU" sz="1600" dirty="0" smtClean="0"/>
              <a:t>сфере.</a:t>
            </a:r>
            <a:endParaRPr lang="ru-RU" sz="16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852333" y="2136850"/>
            <a:ext cx="8094134" cy="3566232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</a:pPr>
            <a:r>
              <a:rPr lang="ru-RU" sz="1400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ОСНОВАНИЯ: </a:t>
            </a:r>
            <a:endParaRPr lang="ru-RU" sz="1400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400" dirty="0" smtClean="0"/>
              <a:t>пункт </a:t>
            </a:r>
            <a:r>
              <a:rPr lang="ru-RU" sz="1400" dirty="0"/>
              <a:t>3.9 </a:t>
            </a:r>
            <a:r>
              <a:rPr lang="ru-RU" sz="1400" dirty="0" smtClean="0"/>
              <a:t>Протокола совещания с участием Президента Республики Казахстан </a:t>
            </a:r>
            <a:r>
              <a:rPr lang="ru-RU" sz="1400" dirty="0"/>
              <a:t>от 14 июня 2016 года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№ </a:t>
            </a:r>
            <a:r>
              <a:rPr lang="ru-RU" sz="1400" dirty="0"/>
              <a:t>01-7.6 (ПӘ</a:t>
            </a:r>
            <a:r>
              <a:rPr lang="ru-RU" sz="1400" dirty="0" smtClean="0"/>
              <a:t>) («Провести </a:t>
            </a:r>
            <a:r>
              <a:rPr lang="ru-RU" sz="1400" dirty="0"/>
              <a:t>анализ вновь принятых законов в социальной сфере на предмет возможных социальных рисков, и прежде всего, по обязательному социальному медицинскому </a:t>
            </a:r>
            <a:r>
              <a:rPr lang="ru-RU" sz="1400" dirty="0" smtClean="0"/>
              <a:t>страхованию»)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endParaRPr lang="ru-RU" sz="1400" dirty="0"/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400" dirty="0" smtClean="0"/>
              <a:t>статья </a:t>
            </a:r>
            <a:r>
              <a:rPr lang="ru-RU" sz="1400" dirty="0"/>
              <a:t>31 Договора о Евразийском экономическом союзе, ратифицированного Законом Республики Казахстан от 14 октября 2014 года, в соответствии с которой государства-члены создают в рамках Союза общий рынок медицинских изделий (изделий медицинского назначения и медицинской техники), основанный, в том числе, на принципе гармонизации требований законодательства государств-членов в сфере обращения медицинских изделий (изделий медицинского назначения и медицинской техники</a:t>
            </a:r>
            <a:r>
              <a:rPr lang="ru-RU" sz="1400" dirty="0" smtClean="0"/>
              <a:t>)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endParaRPr lang="ru-RU" sz="1400" dirty="0"/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400" dirty="0" smtClean="0"/>
              <a:t>81 шаг «</a:t>
            </a:r>
            <a:r>
              <a:rPr lang="ru-RU" sz="1400" dirty="0"/>
              <a:t>Развитие частной медицины, внедрение корпоративного управления в медучреждениях» в рамках пяти институциональных реформ Плана Нации «100 конкретных шагов» </a:t>
            </a:r>
            <a:endParaRPr lang="ru-RU" sz="1400" dirty="0" smtClean="0"/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endParaRPr lang="ru-RU" sz="1400" dirty="0"/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400" dirty="0" smtClean="0"/>
              <a:t>Государственная программа </a:t>
            </a:r>
            <a:r>
              <a:rPr lang="ru-RU" sz="1400" dirty="0"/>
              <a:t>развития здравоохранения Республики Казахстан «</a:t>
            </a:r>
            <a:r>
              <a:rPr lang="ru-RU" sz="1400" dirty="0" err="1"/>
              <a:t>Денсаулық</a:t>
            </a:r>
            <a:r>
              <a:rPr lang="ru-RU" sz="1400" dirty="0"/>
              <a:t>»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на </a:t>
            </a:r>
            <a:r>
              <a:rPr lang="ru-RU" sz="1400" dirty="0"/>
              <a:t>2016 - 2019 </a:t>
            </a:r>
            <a:r>
              <a:rPr lang="ru-RU" sz="1400" dirty="0" smtClean="0"/>
              <a:t>годы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10242" y="196731"/>
            <a:ext cx="11119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ОСНОВАНИЯ ДЛЯ РАЗРАБОТКИ ПРОЕКТА ЗАКОНА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65650" y="5897815"/>
            <a:ext cx="8094134" cy="47865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lvl="0" algn="ctr"/>
            <a:r>
              <a:rPr lang="ru-RU" b="1" dirty="0">
                <a:latin typeface="Arial Narrow" panose="020B0606020202030204" pitchFamily="34" charset="0"/>
              </a:rPr>
              <a:t>Предусмотрены поправки в </a:t>
            </a:r>
            <a:r>
              <a:rPr lang="ru-RU" sz="2400" b="1" dirty="0" smtClean="0">
                <a:solidFill>
                  <a:srgbClr val="00B0F0"/>
                </a:solidFill>
                <a:latin typeface="Impact" panose="020B0806030902050204" pitchFamily="34" charset="0"/>
              </a:rPr>
              <a:t>7</a:t>
            </a:r>
            <a:r>
              <a:rPr lang="ru-RU" b="1" dirty="0" smtClean="0"/>
              <a:t> </a:t>
            </a:r>
            <a:r>
              <a:rPr lang="ru-RU" b="1" dirty="0"/>
              <a:t>Кодексов и </a:t>
            </a:r>
            <a:r>
              <a:rPr lang="ru-RU" sz="2400" b="1" dirty="0" smtClean="0">
                <a:solidFill>
                  <a:srgbClr val="00B0F0"/>
                </a:solidFill>
                <a:latin typeface="Impact" panose="020B0806030902050204" pitchFamily="34" charset="0"/>
              </a:rPr>
              <a:t>18</a:t>
            </a:r>
            <a:r>
              <a:rPr lang="ru-RU" sz="1400" b="1" dirty="0" smtClean="0"/>
              <a:t> </a:t>
            </a:r>
            <a:r>
              <a:rPr lang="ru-RU" b="1" dirty="0"/>
              <a:t>Законов</a:t>
            </a:r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4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" y="6557724"/>
            <a:ext cx="12183035" cy="28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88851" y="6368208"/>
            <a:ext cx="694187" cy="365125"/>
          </a:xfrm>
        </p:spPr>
        <p:txBody>
          <a:bodyPr/>
          <a:lstStyle/>
          <a:p>
            <a:fld id="{95870278-06B0-4A13-912F-5B99F7222F3F}" type="slidenum">
              <a:rPr lang="ru-RU" sz="3600" b="1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fld>
            <a:endParaRPr lang="ru-RU" sz="3600" b="1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036789" y="880835"/>
            <a:ext cx="0" cy="554400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037185" y="4467712"/>
            <a:ext cx="5940000" cy="75600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29629" rIns="29627" bIns="29628" numCol="1" spcCol="1270" anchor="ctr" anchorCtr="0">
            <a:noAutofit/>
          </a:bodyPr>
          <a:lstStyle/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r>
              <a:rPr lang="ru-RU" sz="1604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ОРГАНИЗАЦИЯ </a:t>
            </a:r>
            <a:r>
              <a:rPr lang="ru-RU" sz="1604" u="sng" dirty="0">
                <a:solidFill>
                  <a:schemeClr val="tx1"/>
                </a:solidFill>
                <a:latin typeface="Arial Narrow" panose="020B0606020202030204" pitchFamily="34" charset="0"/>
              </a:rPr>
              <a:t>РАБОТЫ ФСМС</a:t>
            </a:r>
            <a:r>
              <a:rPr lang="ru-RU" sz="1604" dirty="0">
                <a:solidFill>
                  <a:schemeClr val="tx1"/>
                </a:solidFill>
                <a:latin typeface="Arial Narrow" panose="020B0606020202030204" pitchFamily="34" charset="0"/>
              </a:rPr>
              <a:t> (единый плательщик ГОБМП и ОСМС)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569648" y="5357280"/>
            <a:ext cx="5940000" cy="75600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29628" rIns="29627" bIns="29628" numCol="1" spcCol="1270" anchor="ctr" anchorCtr="0">
            <a:noAutofit/>
          </a:bodyPr>
          <a:lstStyle/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r>
              <a:rPr lang="ru-RU" sz="1604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ЛЕКАРСТВЕННОЕ </a:t>
            </a:r>
            <a:r>
              <a:rPr lang="ru-RU" sz="1604" u="sng" dirty="0">
                <a:solidFill>
                  <a:schemeClr val="tx1"/>
                </a:solidFill>
                <a:latin typeface="Arial Narrow" panose="020B0606020202030204" pitchFamily="34" charset="0"/>
              </a:rPr>
              <a:t>ОБЕСПЕЧЕНИЕ </a:t>
            </a:r>
            <a:r>
              <a:rPr lang="ru-RU" sz="1604" dirty="0">
                <a:solidFill>
                  <a:schemeClr val="tx1"/>
                </a:solidFill>
                <a:latin typeface="Arial Narrow" panose="020B0606020202030204" pitchFamily="34" charset="0"/>
              </a:rPr>
              <a:t>(в системе ОСМС, гармонизация с нормами ЕАЭС)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42" y="1232661"/>
            <a:ext cx="1864828" cy="1469815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269511" y="1092690"/>
            <a:ext cx="11760559" cy="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4014" y="2527513"/>
            <a:ext cx="29527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Проект Закона РК «О внесении изменений и дополнений в некоторые законодательные акты по вопросам здравоохранения и социально-трудовой сферы»</a:t>
            </a:r>
          </a:p>
        </p:txBody>
      </p:sp>
      <p:pic>
        <p:nvPicPr>
          <p:cNvPr id="7170" name="Picture 2" descr="Картинки по запросу ЧЕЛОВЕЧЕК фон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414" y="1497112"/>
            <a:ext cx="942272" cy="103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4014686" y="1188041"/>
            <a:ext cx="6257419" cy="1621219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</a:pPr>
            <a:r>
              <a:rPr lang="ru-RU" sz="1604" u="sng" dirty="0">
                <a:solidFill>
                  <a:schemeClr val="tx1"/>
                </a:solidFill>
                <a:latin typeface="Arial Narrow" panose="020B0606020202030204" pitchFamily="34" charset="0"/>
              </a:rPr>
              <a:t>ДОХОДЫ ФСМС: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dirty="0"/>
              <a:t>снижение ставок взносов государства и отчислений работодателей;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dirty="0"/>
              <a:t>пересмотр </a:t>
            </a:r>
            <a:r>
              <a:rPr lang="ru-RU" sz="1604" dirty="0">
                <a:solidFill>
                  <a:schemeClr val="tx1"/>
                </a:solidFill>
                <a:latin typeface="Arial Narrow" panose="020B0606020202030204" pitchFamily="34" charset="0"/>
              </a:rPr>
              <a:t>ставки и объекта взносов </a:t>
            </a:r>
            <a:r>
              <a:rPr lang="ru-RU" sz="1604" dirty="0" err="1">
                <a:solidFill>
                  <a:schemeClr val="tx1"/>
                </a:solidFill>
                <a:latin typeface="Arial Narrow" panose="020B0606020202030204" pitchFamily="34" charset="0"/>
              </a:rPr>
              <a:t>самозанятых</a:t>
            </a:r>
            <a:r>
              <a:rPr lang="ru-RU" sz="1604" dirty="0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dirty="0"/>
              <a:t>расширение категорий лиц, за которых взносы осуществляет государство;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dirty="0"/>
              <a:t>введение взносов для неактивного населения с 2018 года;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dirty="0"/>
              <a:t>расширение плательщиков взносов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563430" y="2944435"/>
            <a:ext cx="5940000" cy="1368034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</a:pPr>
            <a:r>
              <a:rPr lang="ru-RU" sz="1604" u="sng" dirty="0">
                <a:solidFill>
                  <a:schemeClr val="tx1"/>
                </a:solidFill>
                <a:latin typeface="Arial Narrow" panose="020B0606020202030204" pitchFamily="34" charset="0"/>
              </a:rPr>
              <a:t>РАСХОДЫ ФСМС: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dirty="0" err="1"/>
              <a:t>медобеспечение</a:t>
            </a:r>
            <a:r>
              <a:rPr lang="ru-RU" sz="1600" dirty="0"/>
              <a:t> военнослужащих, сотрудников специальных и правоохранительных органов и членов их семей;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dirty="0"/>
              <a:t>медицинское обеспечение отдельных категорий государственных служащих, членов их семей.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4092" y="3013033"/>
            <a:ext cx="956784" cy="112075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6"/>
          <a:srcRect t="6936" b="9655"/>
          <a:stretch/>
        </p:blipFill>
        <p:spPr>
          <a:xfrm>
            <a:off x="4312044" y="5387868"/>
            <a:ext cx="1122489" cy="79641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0083" y="4440009"/>
            <a:ext cx="1152618" cy="84852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10242" y="141834"/>
            <a:ext cx="11119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ОСНОВНЫЕ ПОДХОДЫ ИЗМЕНЕНИЙ В ЗАКОНОДАТЕЛЬСТВО по ОСМС</a:t>
            </a:r>
          </a:p>
        </p:txBody>
      </p:sp>
    </p:spTree>
    <p:extLst>
      <p:ext uri="{BB962C8B-B14F-4D97-AF65-F5344CB8AC3E}">
        <p14:creationId xmlns:p14="http://schemas.microsoft.com/office/powerpoint/2010/main" val="182303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3036791" y="558107"/>
            <a:ext cx="5175" cy="5885317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358181" y="1109878"/>
            <a:ext cx="11653044" cy="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" y="6557724"/>
            <a:ext cx="12183035" cy="28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34528" y="6368208"/>
            <a:ext cx="748508" cy="365125"/>
          </a:xfrm>
        </p:spPr>
        <p:txBody>
          <a:bodyPr/>
          <a:lstStyle/>
          <a:p>
            <a:fld id="{95870278-06B0-4A13-912F-5B99F7222F3F}" type="slidenum">
              <a:rPr lang="ru-RU" sz="3600" b="1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fld>
            <a:endParaRPr lang="ru-RU" sz="3600" b="1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9157" y="3500765"/>
            <a:ext cx="2731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/>
              <a:t>Закон </a:t>
            </a:r>
            <a:r>
              <a:rPr lang="ru-RU" sz="1600" b="1" dirty="0"/>
              <a:t>РК «Об обязательном социальном медицинском страховании»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926" y="31777"/>
            <a:ext cx="11119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ОСНОВНЫЕ ПОДХОДЫ ИЗМЕНЕНИЙ В ЗАКОНОДАТЕЛЬСТВО по ОСМС</a:t>
            </a:r>
          </a:p>
        </p:txBody>
      </p:sp>
      <p:pic>
        <p:nvPicPr>
          <p:cNvPr id="28" name="Picture 2" descr="Картинки по запросу ЧЕЛОВЕЧЕК фон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57" y="1607410"/>
            <a:ext cx="2356244" cy="157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949594"/>
              </p:ext>
            </p:extLst>
          </p:nvPr>
        </p:nvGraphicFramePr>
        <p:xfrm>
          <a:off x="3220136" y="1446643"/>
          <a:ext cx="8702924" cy="4133850"/>
        </p:xfrm>
        <a:graphic>
          <a:graphicData uri="http://schemas.openxmlformats.org/drawingml/2006/table">
            <a:tbl>
              <a:tblPr/>
              <a:tblGrid>
                <a:gridCol w="3805353"/>
                <a:gridCol w="758970"/>
                <a:gridCol w="697909"/>
                <a:gridCol w="851449"/>
                <a:gridCol w="868897"/>
                <a:gridCol w="851449"/>
                <a:gridCol w="868897"/>
              </a:tblGrid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8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Взносы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государства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действующему ЗРК «Об ОСМС»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проекту ЗРК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 4%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 4%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</a:t>
                      </a:r>
                      <a:b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Снижение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288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Отчисления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работодателей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действующему ЗРК «Об ОСМС»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проекту ЗРК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Снижение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2 раза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2 раза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2,66 раза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2,5 раза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1,66 раза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1,66 раза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288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Взносы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индивидуальных предпринимателей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действующему ЗРК «Об ОСМС»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(от 1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МЗП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проекту ЗРК </a:t>
                      </a:r>
                      <a:r>
                        <a:rPr lang="ru-RU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(от 2 МЗП)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Увеличение/снижение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2,5 раза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 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 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 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288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Неактивное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население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(от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МЗП)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действующему ЗРК «Об ОСМС»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проекту ЗРК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123445" y="493443"/>
            <a:ext cx="9059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/>
              <a:t>ДОХОДЫ ФСМС: </a:t>
            </a:r>
            <a:r>
              <a:rPr lang="ru-RU" sz="1600" dirty="0"/>
              <a:t>ИЗМЕНЕНИЕ СТАВОК ВЗНОСОВ ГОСУДАРСТВА И ОТЧИСЛЕНИЙ РАБОТОДАТЕЛЕЙ, </a:t>
            </a:r>
            <a:r>
              <a:rPr lang="ru-RU" sz="1600" dirty="0" smtClean="0"/>
              <a:t>А </a:t>
            </a:r>
            <a:r>
              <a:rPr lang="ru-RU" sz="1600" dirty="0"/>
              <a:t>ТАКЖЕ ВЗНОСОВ САМОЗАНЯТЫХ ЛИЦ, ВВЕДЕНИЕ ВЗНОСОВ НЕАКТИВНОГО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100912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858618" y="488754"/>
            <a:ext cx="5175" cy="5885317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358181" y="1109878"/>
            <a:ext cx="11653044" cy="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" y="6557724"/>
            <a:ext cx="12183035" cy="28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79797" y="6368208"/>
            <a:ext cx="703241" cy="365125"/>
          </a:xfrm>
        </p:spPr>
        <p:txBody>
          <a:bodyPr/>
          <a:lstStyle/>
          <a:p>
            <a:fld id="{95870278-06B0-4A13-912F-5B99F7222F3F}" type="slidenum">
              <a:rPr lang="ru-RU" sz="3600" b="1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fld>
            <a:endParaRPr lang="ru-RU" sz="3600" b="1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7002" y="3656446"/>
            <a:ext cx="27316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/>
              <a:t>Закон </a:t>
            </a:r>
            <a:r>
              <a:rPr lang="ru-RU" sz="1400" b="1" dirty="0"/>
              <a:t>РК «Об обязательном социальном медицинском страховании»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926" y="31777"/>
            <a:ext cx="11119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ОСНОВНЫЕ ПОДХОДЫ ИЗМЕНЕНИЙ В ЗАКОНОДАТЕЛЬСТВО по ОСМС</a:t>
            </a:r>
          </a:p>
        </p:txBody>
      </p:sp>
      <p:pic>
        <p:nvPicPr>
          <p:cNvPr id="28" name="Picture 2" descr="Картинки по запросу ЧЕЛОВЕЧЕК фон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13" y="1606527"/>
            <a:ext cx="2147087" cy="157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23445" y="488754"/>
            <a:ext cx="8356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/>
              <a:t>ДОХОДЫ ФСМС: </a:t>
            </a:r>
            <a:r>
              <a:rPr lang="ru-RU" sz="1600" dirty="0">
                <a:latin typeface="Arial Narrow" panose="020B0606020202030204" pitchFamily="34" charset="0"/>
              </a:rPr>
              <a:t>РАСШИРЕНИЕ КАТЕГОРИЙ ЛИЦ, ЗА КОТОРЫХ ВЗНОСЫ ОСУЩЕСТВЛЯЕТ ГОСУДАРСТВО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123445" y="1192235"/>
            <a:ext cx="8887780" cy="517287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r>
              <a:rPr lang="kk-KZ" sz="1600" b="1" u="sng" dirty="0"/>
              <a:t>ЦЕЛЬ – ОБЕСПЕЧЕНИЕ ПРИНЦИПОВ ДОСТУПНОСТИ МЕДИЦИНСКОЙ ПОМОЩИ И ВСЕОБЩЕГО ОХВАТА</a:t>
            </a:r>
            <a:endParaRPr lang="ru-RU" sz="1604" b="1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35399" y="1934729"/>
            <a:ext cx="8875826" cy="3217399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r>
              <a:rPr lang="kk-KZ" sz="1600" u="sng" dirty="0"/>
              <a:t>ПЕРЕЧЕНЬ КАТЕГОРИЙ ЛИЦ</a:t>
            </a:r>
            <a:r>
              <a:rPr lang="kk-KZ" sz="1600" dirty="0"/>
              <a:t>, ЗА КОТОРЫХ УПЛАТУ ВЗНОСОВ ОСУЩЕСТВЛЯЕТ </a:t>
            </a:r>
            <a:r>
              <a:rPr lang="kk-KZ" sz="1600" b="1" u="sng" dirty="0"/>
              <a:t>ГОСУДАРСТВО</a:t>
            </a:r>
            <a:r>
              <a:rPr lang="kk-KZ" sz="1600" dirty="0"/>
              <a:t>, </a:t>
            </a:r>
            <a:r>
              <a:rPr lang="kk-KZ" sz="1600" u="sng" dirty="0"/>
              <a:t>ДОПОЛНЕН СЛЕДУЮЩИМИ КАТЕГОРИЯМИ ЛИЦ:</a:t>
            </a:r>
          </a:p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endParaRPr lang="kk-KZ" sz="1600" u="sng" dirty="0"/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kk-KZ" sz="1600" u="sng" dirty="0"/>
              <a:t>НЕРАБОТАЮЩИЕ </a:t>
            </a:r>
            <a:r>
              <a:rPr lang="ru-RU" sz="1600" u="sng" dirty="0"/>
              <a:t>ЛИЦА</a:t>
            </a:r>
            <a:r>
              <a:rPr lang="ru-RU" sz="1600" dirty="0"/>
              <a:t>, ОСУЩЕСТВЛЯЮЩИЕ УХОД ЗА РЕБЕНКОМ ИНВАЛИДОМ В ВОЗРАСТЕ ДО 18 ЛЕТ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u="sng" dirty="0"/>
              <a:t>ЛИЦ, ЗАВЕРШИВШИХ ОБУЧЕНИЕ ПО ОЧНОЙ ФОРМЕ ОБУЧЕНИЯ</a:t>
            </a:r>
            <a:r>
              <a:rPr lang="ru-RU" sz="1600" dirty="0"/>
              <a:t> в ВУЗах, </a:t>
            </a:r>
            <a:r>
              <a:rPr lang="ru-RU" sz="1600" dirty="0" err="1"/>
              <a:t>ТиПО</a:t>
            </a:r>
            <a:r>
              <a:rPr lang="ru-RU" sz="1600" dirty="0"/>
              <a:t>, СО, а также послевузовского образования </a:t>
            </a:r>
            <a:r>
              <a:rPr lang="ru-RU" sz="1600" u="sng" dirty="0"/>
              <a:t>в течение трех календарных месяцев, следующих за месяцем завершения обучение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u="sng" dirty="0"/>
              <a:t>НЕРАБОТАЮЩИЕ ОРАЛМАНЫ (в течение 1 года со дня регистрации)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u="sng" dirty="0"/>
              <a:t>ИНОСТРАНЦЫ И ЛИЦ БЕЗ ГРАЖДАНСТВА, ПОСТОЯННО ПРОЖИВАЮЩИЕ НА ТЕРРИТОРИИ РК </a:t>
            </a: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i="1" dirty="0" smtClean="0"/>
              <a:t>(</a:t>
            </a:r>
            <a:r>
              <a:rPr lang="ru-RU" sz="1600" i="1" dirty="0"/>
              <a:t>по категориям лиц, предусмотренных пунктом 1 статьи 26 Закона: дети, пенсионеры, инвалиды, студенты и т.д.) </a:t>
            </a:r>
          </a:p>
          <a:p>
            <a:pPr marL="285761" lvl="1" indent="-28576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endParaRPr lang="ru-RU" sz="1604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29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603517" y="577650"/>
            <a:ext cx="5175" cy="5885317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358181" y="1109878"/>
            <a:ext cx="11653044" cy="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" y="6557724"/>
            <a:ext cx="12183035" cy="28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70742" y="6368208"/>
            <a:ext cx="712294" cy="365125"/>
          </a:xfrm>
        </p:spPr>
        <p:txBody>
          <a:bodyPr/>
          <a:lstStyle/>
          <a:p>
            <a:fld id="{95870278-06B0-4A13-912F-5B99F7222F3F}" type="slidenum">
              <a:rPr lang="ru-RU" sz="3600" b="1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6</a:t>
            </a:fld>
            <a:endParaRPr lang="ru-RU" sz="3600" b="1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7002" y="3656446"/>
            <a:ext cx="23251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/>
              <a:t>Закон </a:t>
            </a:r>
            <a:r>
              <a:rPr lang="ru-RU" sz="1400" b="1" dirty="0"/>
              <a:t>РК «Об обязательном социальном медицинском страховании»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926" y="31777"/>
            <a:ext cx="11119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ОСНОВНЫЕ ПОДХОДЫ ИЗМЕНЕНИЙ В ЗАКОНОДАТЕЛЬСТВО по ОСМС</a:t>
            </a:r>
          </a:p>
        </p:txBody>
      </p:sp>
      <p:pic>
        <p:nvPicPr>
          <p:cNvPr id="28" name="Picture 2" descr="Картинки по запросу ЧЕЛОВЕЧЕК фон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14" y="1606527"/>
            <a:ext cx="2166057" cy="157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754838" y="589646"/>
            <a:ext cx="9059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/>
              <a:t>ДОХОДЫ ФСМС: </a:t>
            </a:r>
            <a:r>
              <a:rPr lang="ru-RU" sz="1600" dirty="0">
                <a:latin typeface="Arial Narrow" panose="020B0606020202030204" pitchFamily="34" charset="0"/>
              </a:rPr>
              <a:t>РАСШИРЕНИЕ ПЛАТЕЛЬЩИКОВ ВЗНОСОВ НА ОСМС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815637" y="1192235"/>
            <a:ext cx="9195588" cy="517287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r>
              <a:rPr lang="kk-KZ" sz="1600" b="1" u="sng" dirty="0"/>
              <a:t>ЦЕЛЬ – ОБЕСПЕЧЕНИЕ ПРИНЦИПОВ ДОСТУПНОСТИ МЕДИЦИНСКОЙ ПОМОЩИ И ВСЕОБЩЕГО ОХВАТА</a:t>
            </a:r>
            <a:endParaRPr lang="ru-RU" sz="1604" b="1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27591" y="1919451"/>
            <a:ext cx="6298312" cy="432744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t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r>
              <a:rPr lang="kk-KZ" sz="1600" u="sng" dirty="0"/>
              <a:t>ПЕРЕЧЕНЬ ПЛАТЕЛЬЩИКОВ ВЗНОСОВ НА ОСМС </a:t>
            </a:r>
            <a:r>
              <a:rPr lang="kk-KZ" sz="1600" dirty="0"/>
              <a:t>(статья 14 ЗРК «Об ОСМС») </a:t>
            </a:r>
            <a:r>
              <a:rPr lang="kk-KZ" sz="1600" u="sng" dirty="0"/>
              <a:t>ДОПОЛНЕН СЛЕДУЮЩИМИ КАТЕГОРИЯМИ ЛИЦ:</a:t>
            </a:r>
          </a:p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endParaRPr lang="kk-KZ" sz="1600" u="sng" dirty="0"/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r>
              <a:rPr lang="ru-RU" sz="1600" u="sng" dirty="0"/>
              <a:t>ЛИЦА, РАБОТАЮЩИЕ</a:t>
            </a:r>
            <a:r>
              <a:rPr lang="ru-RU" sz="1600" dirty="0"/>
              <a:t> в дипломатических и приравненных к ним представительствах иностранного государства, консульских учреждениях иностранного государства, аккредитованных в Республике </a:t>
            </a:r>
            <a:r>
              <a:rPr lang="ru-RU" sz="1600" dirty="0" smtClean="0"/>
              <a:t>Казахстан </a:t>
            </a:r>
            <a:r>
              <a:rPr lang="ru-RU" sz="1400" i="1" dirty="0" smtClean="0"/>
              <a:t>(граждане РК, </a:t>
            </a:r>
            <a:r>
              <a:rPr lang="ru-RU" sz="1400" i="1" dirty="0" err="1" smtClean="0"/>
              <a:t>оралманы</a:t>
            </a:r>
            <a:r>
              <a:rPr lang="ru-RU" sz="1400" i="1" dirty="0" smtClean="0"/>
              <a:t>, иностранные граждане и лица без гражданства  постоянно проживающие на территории РК)</a:t>
            </a:r>
            <a:endParaRPr lang="ru-RU" sz="14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r>
              <a:rPr lang="ru-RU" sz="1600" u="sng" dirty="0"/>
              <a:t>ЛИЦА, РАБОТАЮЩИЕ</a:t>
            </a:r>
            <a:r>
              <a:rPr lang="ru-RU" sz="1600" dirty="0"/>
              <a:t> в международных и государственных организациях, зарубежных и казахстанских неправительственных общественных организациях и в фондах (не являющихся налоговыми агентами в соответствии с международными договорами</a:t>
            </a:r>
            <a:r>
              <a:rPr lang="ru-RU" sz="1600" dirty="0" smtClean="0"/>
              <a:t>) </a:t>
            </a:r>
            <a:r>
              <a:rPr lang="ru-RU" sz="1400" i="1" dirty="0"/>
              <a:t>(граждане РК, </a:t>
            </a:r>
            <a:r>
              <a:rPr lang="ru-RU" sz="1400" i="1" dirty="0" err="1"/>
              <a:t>оралманы</a:t>
            </a:r>
            <a:r>
              <a:rPr lang="ru-RU" sz="1400" i="1" dirty="0"/>
              <a:t>, иностранные граждане и лица без гражданства </a:t>
            </a:r>
            <a:r>
              <a:rPr lang="ru-RU" sz="1400" i="1" dirty="0" smtClean="0"/>
              <a:t>постоянно </a:t>
            </a:r>
            <a:r>
              <a:rPr lang="ru-RU" sz="1400" i="1" dirty="0"/>
              <a:t>проживающие на территории РК</a:t>
            </a:r>
            <a:r>
              <a:rPr lang="ru-RU" sz="1400" i="1" dirty="0" smtClean="0"/>
              <a:t>)</a:t>
            </a:r>
            <a:endParaRPr lang="ru-RU" sz="1400" i="1" dirty="0"/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u="sng" dirty="0" smtClean="0"/>
              <a:t>НЕАКТИВНОЕ </a:t>
            </a:r>
            <a:r>
              <a:rPr lang="ru-RU" sz="1600" u="sng" dirty="0"/>
              <a:t>НАСЕЛЕНИЕ </a:t>
            </a:r>
            <a:r>
              <a:rPr lang="ru-RU" sz="1600" dirty="0"/>
              <a:t>- ИНЫЕ ЛИЦА, В ТОМ ЧИСЛЕ САМОСТОЯТЕЛЬНО ЗАНЯТЫЕ, УСТАНОВЛЕННЫЕ ЗАКОНОМ РК «О ЗАНЯТОСТИ НАСЕЛЕНИЯ»</a:t>
            </a:r>
            <a:endParaRPr lang="ru-RU" sz="1604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r>
              <a:rPr lang="ru-RU" sz="1600" u="sng" dirty="0"/>
              <a:t>ГРАЖДАНЕ РЕСПУБЛИКИ КАЗАХСТАН, ВЫЕХАВШИЕ ЗА ПРЕДЕЛЫ РК</a:t>
            </a:r>
            <a:r>
              <a:rPr lang="ru-RU" sz="1600" dirty="0"/>
              <a:t>, за исключением выехавших на ПМЖ за пределы РК</a:t>
            </a:r>
            <a:endParaRPr lang="ru-RU" sz="1604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61" lvl="1" indent="-28576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endParaRPr lang="ru-RU" sz="1604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23425" y="1920099"/>
            <a:ext cx="2287803" cy="432744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r>
              <a:rPr lang="kk-KZ" sz="1600" b="1" u="sng" dirty="0"/>
              <a:t>СРОК ВВЕДЕНИЯ, СТАВКИ ВЗНОСОВ И ОБЪЕКТ ИСЧИСЛЕНИЯ:</a:t>
            </a:r>
          </a:p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endParaRPr lang="kk-KZ" sz="1600" b="1" u="sng" dirty="0" smtClean="0"/>
          </a:p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endParaRPr lang="kk-KZ" sz="1600" b="1" u="sng" dirty="0"/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r>
              <a:rPr lang="kk-KZ" sz="1600" u="sng" dirty="0" smtClean="0"/>
              <a:t>5</a:t>
            </a:r>
            <a:r>
              <a:rPr lang="kk-KZ" sz="1600" u="sng" dirty="0"/>
              <a:t>% от начисленного ДОХОДА, </a:t>
            </a:r>
          </a:p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kk-KZ" sz="1600" dirty="0" smtClean="0"/>
              <a:t>      </a:t>
            </a:r>
            <a:r>
              <a:rPr lang="kk-KZ" sz="1600" u="sng" dirty="0" smtClean="0"/>
              <a:t>с </a:t>
            </a:r>
            <a:r>
              <a:rPr lang="kk-KZ" sz="1600" u="sng" dirty="0"/>
              <a:t>1 июля 2017 года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endParaRPr lang="kk-KZ" sz="1600" u="sng" dirty="0"/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endParaRPr lang="kk-KZ" sz="1600" u="sng" dirty="0"/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endParaRPr lang="kk-KZ" sz="1600" u="sng" dirty="0"/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endParaRPr lang="kk-KZ" sz="1600" u="sng" dirty="0" smtClean="0"/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endParaRPr lang="kk-KZ" sz="1600" u="sng" dirty="0"/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r>
              <a:rPr lang="kk-KZ" sz="1600" u="sng" dirty="0" smtClean="0"/>
              <a:t>5</a:t>
            </a:r>
            <a:r>
              <a:rPr lang="kk-KZ" sz="1600" u="sng" dirty="0"/>
              <a:t>% от 1 МЗП, </a:t>
            </a:r>
          </a:p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kk-KZ" sz="1600" dirty="0" smtClean="0"/>
              <a:t>      </a:t>
            </a:r>
            <a:r>
              <a:rPr lang="kk-KZ" sz="1600" u="sng" dirty="0" smtClean="0"/>
              <a:t>с </a:t>
            </a:r>
            <a:r>
              <a:rPr lang="kk-KZ" sz="1600" u="sng" dirty="0"/>
              <a:t>1 января 2018 </a:t>
            </a:r>
            <a:r>
              <a:rPr lang="kk-KZ" sz="1600" u="sng" dirty="0" smtClean="0"/>
              <a:t>года</a:t>
            </a:r>
            <a:endParaRPr lang="ru-RU" sz="1604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9309870" y="2898626"/>
            <a:ext cx="262233" cy="106679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9290259" y="5062235"/>
            <a:ext cx="262233" cy="106679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4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2" y="6559730"/>
            <a:ext cx="12183035" cy="28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79796" y="6394263"/>
            <a:ext cx="712205" cy="365125"/>
          </a:xfrm>
        </p:spPr>
        <p:txBody>
          <a:bodyPr/>
          <a:lstStyle/>
          <a:p>
            <a:fld id="{95870278-06B0-4A13-912F-5B99F7222F3F}" type="slidenum">
              <a:rPr lang="ru-RU" sz="3600" b="1">
                <a:ln w="1016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</a:t>
            </a:fld>
            <a:endParaRPr lang="ru-RU" sz="3600" b="1" dirty="0">
              <a:ln w="1016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26" y="31777"/>
            <a:ext cx="11119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ОСНОВНЫЕ ПОДХОДЫ ИЗМЕНЕНИЙ В ЗАКОНОДАТЕЛЬСТВО по ОСМС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11572" y="597201"/>
            <a:ext cx="8367159" cy="758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50000"/>
                </a:schemeClr>
              </a:buClr>
            </a:pPr>
            <a:r>
              <a:rPr lang="ru-RU" sz="1604" b="1" u="sng" dirty="0">
                <a:latin typeface="Arial Narrow" panose="020B0606020202030204" pitchFamily="34" charset="0"/>
              </a:rPr>
              <a:t>РАСХОДЫ ФСМС: </a:t>
            </a:r>
            <a:r>
              <a:rPr lang="ru-RU" sz="1604" dirty="0">
                <a:latin typeface="Arial Narrow" panose="020B0606020202030204" pitchFamily="34" charset="0"/>
              </a:rPr>
              <a:t>МЕДОБЕСПЕЧЕНИЕ ВОЕННОСЛУЖАЩИХ, СОТРУДНИКОВ СПЕЦИАЛЬНЫХ И ПРАВООХРАНИТЕЛЬНЫХ ОРГАНОВ, ПЕНСИОНЕРОВ ЭТИХ ОРГАНОВ, ОТДЕЛЬНЫХ КАТЕГОРИЙ ГОСУДАРСТВЕННЫХ СЛУЖАЩИХ, ЧЛЕНОВ ИХ СЕМЕЙ.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408206" y="727670"/>
            <a:ext cx="0" cy="554400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944258" y="1356063"/>
            <a:ext cx="11001962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01" y="1451034"/>
            <a:ext cx="2406813" cy="131026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6" name="Прямоугольник 25"/>
          <p:cNvSpPr/>
          <p:nvPr/>
        </p:nvSpPr>
        <p:spPr>
          <a:xfrm>
            <a:off x="213249" y="2937849"/>
            <a:ext cx="29640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13" indent="-342913"/>
            <a:r>
              <a:rPr lang="ru-RU" sz="1200" b="1" dirty="0">
                <a:latin typeface="Arial Narrow" panose="020B0606020202030204" pitchFamily="34" charset="0"/>
              </a:rPr>
              <a:t>1) Бюджетный кодекс РК</a:t>
            </a:r>
          </a:p>
          <a:p>
            <a:r>
              <a:rPr lang="ru-RU" sz="1200" b="1" dirty="0">
                <a:latin typeface="Arial Narrow" panose="020B0606020202030204" pitchFamily="34" charset="0"/>
              </a:rPr>
              <a:t>2) Кодекс РК «О здоровье народа и системе здравоохранения»</a:t>
            </a:r>
          </a:p>
          <a:p>
            <a:r>
              <a:rPr lang="ru-RU" sz="1200" b="1" dirty="0">
                <a:latin typeface="Arial Narrow" panose="020B0606020202030204" pitchFamily="34" charset="0"/>
              </a:rPr>
              <a:t>3) Закон РК «Об обороне и Вооруженных Силах Республики Казахстан»</a:t>
            </a:r>
          </a:p>
          <a:p>
            <a:r>
              <a:rPr lang="ru-RU" sz="1200" b="1" dirty="0">
                <a:latin typeface="Arial Narrow" panose="020B0606020202030204" pitchFamily="34" charset="0"/>
              </a:rPr>
              <a:t>4) Закон РК Закон «О правоохранительной службе</a:t>
            </a:r>
            <a:r>
              <a:rPr lang="ru-RU" sz="1200" b="1" dirty="0" smtClean="0">
                <a:latin typeface="Arial Narrow" panose="020B0606020202030204" pitchFamily="34" charset="0"/>
              </a:rPr>
              <a:t>»</a:t>
            </a:r>
            <a:endParaRPr lang="ru-RU" sz="1200" b="1" dirty="0">
              <a:latin typeface="Arial Narrow" panose="020B0606020202030204" pitchFamily="34" charset="0"/>
            </a:endParaRPr>
          </a:p>
          <a:p>
            <a:r>
              <a:rPr lang="ru-RU" sz="1200" b="1" dirty="0">
                <a:latin typeface="Arial Narrow" panose="020B0606020202030204" pitchFamily="34" charset="0"/>
              </a:rPr>
              <a:t>5)  Закон РК «О специальных государственных органах</a:t>
            </a:r>
            <a:r>
              <a:rPr lang="ru-RU" sz="1200" b="1" dirty="0" smtClean="0">
                <a:latin typeface="Arial Narrow" panose="020B0606020202030204" pitchFamily="34" charset="0"/>
              </a:rPr>
              <a:t>»</a:t>
            </a:r>
            <a:endParaRPr lang="ru-RU" sz="1200" b="1" dirty="0">
              <a:latin typeface="Arial Narrow" panose="020B0606020202030204" pitchFamily="34" charset="0"/>
            </a:endParaRPr>
          </a:p>
          <a:p>
            <a:r>
              <a:rPr lang="ru-RU" sz="1200" b="1" dirty="0">
                <a:latin typeface="Arial Narrow" panose="020B0606020202030204" pitchFamily="34" charset="0"/>
              </a:rPr>
              <a:t>6) Закон РК «О воинской службе и статусе военнослужащих</a:t>
            </a:r>
            <a:r>
              <a:rPr lang="ru-RU" sz="1200" b="1" dirty="0" smtClean="0">
                <a:latin typeface="Arial Narrow" panose="020B0606020202030204" pitchFamily="34" charset="0"/>
              </a:rPr>
              <a:t>»</a:t>
            </a:r>
            <a:endParaRPr lang="ru-RU" sz="1200" b="1" dirty="0">
              <a:latin typeface="Arial Narrow" panose="020B0606020202030204" pitchFamily="34" charset="0"/>
            </a:endParaRPr>
          </a:p>
          <a:p>
            <a:r>
              <a:rPr lang="ru-RU" sz="1200" b="1" dirty="0">
                <a:latin typeface="Arial Narrow" panose="020B0606020202030204" pitchFamily="34" charset="0"/>
              </a:rPr>
              <a:t>7) Закон РК «О государственном имуществе»</a:t>
            </a:r>
          </a:p>
          <a:p>
            <a:pPr>
              <a:defRPr/>
            </a:pPr>
            <a:r>
              <a:rPr lang="ru-RU" sz="1200" b="1" dirty="0">
                <a:latin typeface="Arial Narrow" panose="020B0606020202030204" pitchFamily="34" charset="0"/>
              </a:rPr>
              <a:t>8) Закон РК «Об обязательном социальном медицинском страховании»</a:t>
            </a:r>
          </a:p>
          <a:p>
            <a:pPr>
              <a:defRPr/>
            </a:pPr>
            <a:r>
              <a:rPr lang="ru-RU" sz="1200" b="1" dirty="0">
                <a:latin typeface="Arial Narrow" panose="020B0606020202030204" pitchFamily="34" charset="0"/>
              </a:rPr>
              <a:t>9) Закон РК «О занятости населения</a:t>
            </a:r>
            <a:r>
              <a:rPr lang="ru-RU" sz="1200" b="1" dirty="0" smtClean="0">
                <a:latin typeface="Arial Narrow" panose="020B0606020202030204" pitchFamily="34" charset="0"/>
              </a:rPr>
              <a:t>»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39078" y="1468071"/>
            <a:ext cx="7993872" cy="517237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5">
                  <a:lumMod val="75000"/>
                </a:schemeClr>
              </a:buClr>
            </a:pPr>
            <a:r>
              <a:rPr lang="ru-RU" sz="1600" b="1" u="sng" dirty="0"/>
              <a:t>ЦЕЛЬ</a:t>
            </a:r>
            <a:r>
              <a:rPr lang="ru-RU" sz="1600" b="1" dirty="0"/>
              <a:t> – УПОРЯДОЧЕНИЕ МЕХАНИЗМОВ ОКАЗАНИЯ МЕДИЦИНСКОЙ ПОМОЩИ И ОПЛАТЫ УСЛУГ, ИСКЛЮЧЕНИЕ ДВОЙНОГО ФИНАНСИРОВАНИЯ</a:t>
            </a:r>
            <a:endParaRPr lang="ru-RU" sz="1604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21347" y="2114925"/>
            <a:ext cx="7245177" cy="4156745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t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5">
                  <a:lumMod val="75000"/>
                </a:schemeClr>
              </a:buClr>
            </a:pPr>
            <a:r>
              <a:rPr lang="ru-RU" sz="1400" b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В ЗАКОНОДАТЕЛЬНЫЕ АКТЫ ВНЕСЕНЫ ПОПРАВКИ В ЧАСТИ:</a:t>
            </a:r>
          </a:p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5">
                  <a:lumMod val="75000"/>
                </a:schemeClr>
              </a:buClr>
            </a:pPr>
            <a:endParaRPr lang="ru-RU" sz="1400" b="1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62294" lvl="1" indent="-262294" defTabSz="490889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r>
              <a:rPr lang="ru-RU" sz="1400" dirty="0"/>
              <a:t>ОПРЕДЕЛЕНИЯ ПОРЯДКА ОКАЗАНИЯ МЕДИЦИНСКОЙ </a:t>
            </a:r>
            <a:r>
              <a:rPr lang="ru-RU" sz="1400" dirty="0" smtClean="0"/>
              <a:t>ПОМОЩИ </a:t>
            </a:r>
            <a:r>
              <a:rPr lang="ru-RU" sz="1200" dirty="0" smtClean="0"/>
              <a:t>(военнослужащим 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</a:rPr>
              <a:t>и 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сотрудникам 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</a:rPr>
              <a:t>правоохранительных и специальных государственных 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органов – </a:t>
            </a:r>
            <a:r>
              <a:rPr lang="ru-RU" sz="1200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 военно-медицинских учреждениях (организациях, подразделениях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), в случае их отсутствия или отсутствия специалистов и/ или оборудования – в гражданских </a:t>
            </a:r>
            <a:r>
              <a:rPr lang="ru-RU" sz="1200" i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медорганизациях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членам семей и пенсионерам –</a:t>
            </a:r>
            <a:r>
              <a:rPr lang="ru-RU" sz="1200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предоставляется право выбора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в 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</a:rPr>
              <a:t>военно-медицинских учреждениях (организациях, подразделениях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 или 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</a:rPr>
              <a:t>в гражданских </a:t>
            </a:r>
            <a:r>
              <a:rPr lang="ru-RU" sz="1200" i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медорганизациях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endParaRPr lang="ru-RU" sz="1200" dirty="0"/>
          </a:p>
          <a:p>
            <a:pPr marL="262294" lvl="1" indent="-262294" defTabSz="490889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r>
              <a:rPr lang="ru-RU" sz="1400" dirty="0"/>
              <a:t>ОПРЕДЕЛЕНИЯ ПОРЯДКА ВОЗМЕЩЕНИЯ ЗАТРАТ ФСМС </a:t>
            </a:r>
            <a:r>
              <a:rPr lang="ru-RU" sz="1400" dirty="0" smtClean="0"/>
              <a:t>И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ИСТОЧНИКОВ ФИНАНСИРОВАНИЯ 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(в рамках ГОБМП и ОСМС – оплата услуг осуществляется ФСМС; ФСМС возмещение затрат производится за военнослужащих и сотрудников правоохранительных и специальных государственных органов – </a:t>
            </a:r>
            <a:r>
              <a:rPr lang="ru-RU" sz="1200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за счет республиканского бюджета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за членов семей, получателей пенсионных выплат– </a:t>
            </a:r>
            <a:r>
              <a:rPr lang="ru-RU" sz="1200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за счет активов ФСМС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за отдельные категории государственных служащих – </a:t>
            </a:r>
            <a:r>
              <a:rPr lang="ru-RU" sz="1200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за счет активов ФСМС и республиканского бюджета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endParaRPr lang="ru-RU" sz="12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62294" lvl="1" indent="-262294" defTabSz="490889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r>
              <a:rPr lang="ru-RU" sz="1400" dirty="0"/>
              <a:t>ВНЕДРЕНИЯ УПРОЩЕННОГО ПОРЯДКА  РЕГИСТРАЦИИ ЧЛЕНОВ СЕМЕЙ В ЦЕЛЯХ УПЛАТЫ ВЗНОСОВ ЗА НИХ ГОСУДАРСТВОМ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52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2" y="6559730"/>
            <a:ext cx="12183035" cy="28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389260" y="6394263"/>
            <a:ext cx="802740" cy="365125"/>
          </a:xfrm>
        </p:spPr>
        <p:txBody>
          <a:bodyPr/>
          <a:lstStyle/>
          <a:p>
            <a:fld id="{95870278-06B0-4A13-912F-5B99F7222F3F}" type="slidenum">
              <a:rPr lang="ru-RU" sz="3600" b="1">
                <a:ln w="1016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8</a:t>
            </a:fld>
            <a:endParaRPr lang="ru-RU" sz="3600" b="1" dirty="0">
              <a:ln w="1016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0473" y="658909"/>
            <a:ext cx="854147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600" b="1" u="sng" dirty="0"/>
              <a:t>ОРГАНИЗАЦИЯ РАБОТЫ ФСМС</a:t>
            </a:r>
            <a:r>
              <a:rPr lang="ru-RU" sz="1600" b="1" dirty="0"/>
              <a:t> </a:t>
            </a:r>
            <a:r>
              <a:rPr lang="ru-RU" sz="1600" dirty="0"/>
              <a:t>(единый плательщик ГОБМП и ОСМС, другие вопросы)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036789" y="718910"/>
            <a:ext cx="0" cy="554400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921838" y="1009721"/>
            <a:ext cx="11001962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31490" y="2751162"/>
            <a:ext cx="2731616" cy="382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/>
              <a:t>1) Кодекс РК «О здоровье народа и системе здравоохранения»</a:t>
            </a:r>
          </a:p>
          <a:p>
            <a:pPr algn="just"/>
            <a:r>
              <a:rPr lang="ru-RU" sz="1200" b="1" dirty="0"/>
              <a:t>2) </a:t>
            </a:r>
            <a:r>
              <a:rPr lang="x-none" sz="1200" b="1" dirty="0">
                <a:cs typeface="Times New Roman" pitchFamily="18" charset="0"/>
              </a:rPr>
              <a:t>Бюджетный кодекс РК;</a:t>
            </a:r>
            <a:endParaRPr lang="ru-RU" sz="1200" b="1" dirty="0">
              <a:cs typeface="Times New Roman" pitchFamily="18" charset="0"/>
            </a:endParaRPr>
          </a:p>
          <a:p>
            <a:pPr algn="just"/>
            <a:r>
              <a:rPr lang="ru-RU" sz="1200" b="1" dirty="0">
                <a:cs typeface="Times New Roman" pitchFamily="18" charset="0"/>
              </a:rPr>
              <a:t>3</a:t>
            </a:r>
            <a:r>
              <a:rPr lang="x-none" sz="1200" b="1" dirty="0">
                <a:cs typeface="Times New Roman" pitchFamily="18" charset="0"/>
              </a:rPr>
              <a:t>) Кодекс </a:t>
            </a:r>
            <a:r>
              <a:rPr lang="ru-RU" sz="1200" b="1" dirty="0">
                <a:cs typeface="Times New Roman" pitchFamily="18" charset="0"/>
              </a:rPr>
              <a:t>РК </a:t>
            </a:r>
            <a:r>
              <a:rPr lang="x-none" sz="1200" b="1" dirty="0">
                <a:cs typeface="Times New Roman" pitchFamily="18" charset="0"/>
              </a:rPr>
              <a:t>«О налогах и других обязательных платежах в бюджет (Налоговый кодекс)»;</a:t>
            </a:r>
            <a:endParaRPr lang="ru-RU" sz="1200" b="1" dirty="0">
              <a:cs typeface="Times New Roman" pitchFamily="18" charset="0"/>
            </a:endParaRPr>
          </a:p>
          <a:p>
            <a:pPr>
              <a:defRPr/>
            </a:pPr>
            <a:r>
              <a:rPr lang="ru-RU" sz="1200" b="1" dirty="0"/>
              <a:t>4) Закон РК «Об обязательном социальном медицинском страховании»</a:t>
            </a:r>
          </a:p>
          <a:p>
            <a:pPr>
              <a:defRPr/>
            </a:pPr>
            <a:r>
              <a:rPr lang="ru-RU" sz="1200" b="1" dirty="0"/>
              <a:t>5) Закон РК  «О внесении изменений и дополнений в некоторые законодательные акты по вопросам обязательного социального медицинского страхования»</a:t>
            </a:r>
          </a:p>
          <a:p>
            <a:pPr>
              <a:defRPr/>
            </a:pPr>
            <a:r>
              <a:rPr lang="ru-RU" sz="1200" b="1" dirty="0"/>
              <a:t>6) Закон </a:t>
            </a:r>
            <a:r>
              <a:rPr lang="ru-RU" sz="1200" b="1" dirty="0">
                <a:cs typeface="Times New Roman" pitchFamily="18" charset="0"/>
              </a:rPr>
              <a:t>РК </a:t>
            </a:r>
            <a:r>
              <a:rPr lang="ru-RU" sz="1200" b="1" dirty="0"/>
              <a:t>«О банках и банковской деятельности в Республике Казахстан»</a:t>
            </a:r>
          </a:p>
          <a:p>
            <a:pPr>
              <a:defRPr/>
            </a:pPr>
            <a:r>
              <a:rPr lang="ru-RU" sz="1200" b="1" dirty="0"/>
              <a:t>7) Закон </a:t>
            </a:r>
            <a:r>
              <a:rPr lang="ru-RU" sz="1200" b="1" dirty="0">
                <a:cs typeface="Times New Roman" pitchFamily="18" charset="0"/>
              </a:rPr>
              <a:t>РК </a:t>
            </a:r>
            <a:r>
              <a:rPr lang="ru-RU" sz="1200" b="1" dirty="0"/>
              <a:t>«О платежах и платежных системах».</a:t>
            </a:r>
          </a:p>
          <a:p>
            <a:pPr>
              <a:defRPr/>
            </a:pPr>
            <a:endParaRPr lang="ru-RU" sz="1400" b="1" dirty="0"/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endParaRPr lang="ru-RU" sz="1400" b="1" dirty="0">
              <a:latin typeface="Arial Narrow" panose="020B060602020203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96" y="1246908"/>
            <a:ext cx="2257780" cy="142619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146785" y="1087992"/>
            <a:ext cx="8777015" cy="876017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5">
                  <a:lumMod val="75000"/>
                </a:schemeClr>
              </a:buClr>
            </a:pPr>
            <a:r>
              <a:rPr lang="ru-RU" sz="1600" b="1" u="sng" dirty="0"/>
              <a:t>ЦЕЛЬ</a:t>
            </a:r>
            <a:r>
              <a:rPr lang="ru-RU" sz="1600" b="1" dirty="0"/>
              <a:t> – ЭФФЕКТИВНОЕ ИСПОЛЬЗОВАНИЕ РЕСУРСОВ ЗДРАВООХРАНЕНИЯ, ЕДИНЫЕ ПОДХОДЫ ПО ТАРИФООБРАЗОВАНИЮ, ОПЛАТЕ УСЛУГ, УСИЛЕНИЕ ФИНАНСОВОЙ УСТОЙЧИВОСТИ СИСТЕМЫ ЗДРАВООХРАНЕНИЯ</a:t>
            </a:r>
            <a:endParaRPr lang="ru-RU" sz="1604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11122" y="2167481"/>
            <a:ext cx="7993872" cy="3401659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5">
                  <a:lumMod val="75000"/>
                </a:schemeClr>
              </a:buClr>
            </a:pPr>
            <a:r>
              <a:rPr lang="ru-RU" sz="1604" b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В ЗАКОНОДАТЕЛЬНЫЕ АКТЫ ВНЕСЕНЫ ПОПРАВКИ В ЧАСТИ:</a:t>
            </a:r>
          </a:p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5">
                  <a:lumMod val="75000"/>
                </a:schemeClr>
              </a:buClr>
            </a:pPr>
            <a:endParaRPr lang="ru-RU" sz="1604" b="1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62294" lvl="1" indent="-262294" defTabSz="490889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r>
              <a:rPr lang="ru-RU" sz="1600" dirty="0"/>
              <a:t>ОПРЕДЕЛЕНИЯ </a:t>
            </a:r>
            <a:r>
              <a:rPr lang="ru-RU" sz="1600" u="sng" dirty="0">
                <a:solidFill>
                  <a:schemeClr val="tx1"/>
                </a:solidFill>
                <a:latin typeface="Arial Narrow" panose="020B0606020202030204" pitchFamily="34" charset="0"/>
              </a:rPr>
              <a:t>ФСМС - </a:t>
            </a:r>
            <a:r>
              <a:rPr lang="ru-RU" sz="1600" b="1" u="sng" dirty="0">
                <a:latin typeface="Arial Narrow" panose="020B0606020202030204" pitchFamily="34" charset="0"/>
              </a:rPr>
              <a:t>ЕДИНЫМ ПЛАТЕЛЬЩИКОМ </a:t>
            </a:r>
            <a:r>
              <a:rPr lang="ru-RU" sz="1600" u="sng" dirty="0">
                <a:latin typeface="Arial Narrow" panose="020B0606020202030204" pitchFamily="34" charset="0"/>
              </a:rPr>
              <a:t>ГОБМП И ОСМС</a:t>
            </a:r>
            <a:r>
              <a:rPr lang="ru-RU" sz="1600" u="sng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с 1 января 2018 года</a:t>
            </a:r>
          </a:p>
          <a:p>
            <a:pPr marL="262294" lvl="1" indent="-262294" defTabSz="490889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r>
              <a:rPr lang="ru-RU" sz="1600" dirty="0"/>
              <a:t>ОПРЕДЕЛЕНИЯ </a:t>
            </a:r>
            <a:r>
              <a:rPr lang="kk-KZ" sz="1600" u="sng" dirty="0">
                <a:solidFill>
                  <a:schemeClr val="tx1"/>
                </a:solidFill>
                <a:latin typeface="Arial Narrow" panose="020B0606020202030204" pitchFamily="34" charset="0"/>
              </a:rPr>
              <a:t>ФОРМ И ИСТОЧНИКА ФИНАНСИРОВАНИЯ ФСМС </a:t>
            </a:r>
            <a:r>
              <a:rPr lang="kk-KZ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в рамках ГОБМП и прочим услугам </a:t>
            </a:r>
            <a:r>
              <a:rPr lang="kk-KZ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(трансфеты ФСМС: на ГОБМП, на оплату расходов за медицинское обслуживание воспитанников интернатных организаций, источник - республиканский бюджет)</a:t>
            </a:r>
            <a:endParaRPr lang="ru-RU" sz="14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62294" lvl="1" indent="-262294" defTabSz="490889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r>
              <a:rPr lang="ru-RU" sz="1604" u="sng" dirty="0">
                <a:solidFill>
                  <a:schemeClr val="tx1"/>
                </a:solidFill>
                <a:latin typeface="Arial Narrow" panose="020B0606020202030204" pitchFamily="34" charset="0"/>
              </a:rPr>
              <a:t>УСИЛЕНИЕ ФИНАНСОВОЙ УСТОЙЧИВОСТИ ФСМС И ОБЕСПЕЧЕНИЕ СОХРАННОСТИ АКТИВОВ </a:t>
            </a:r>
            <a:r>
              <a:rPr lang="ru-RU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(размещение р/счета ФСМС в НБ РК, утверждение Правительством РК правил использования резервов, активы ФСМС не могут быть изъяты, на них не может быть наложен арест)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926" y="31777"/>
            <a:ext cx="11119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ОСНОВНЫЕ ПОДХОДЫ ИЗМЕНЕНИЙ В ЗАКОНОДАТЕЛЬСТВО по ОСМС</a:t>
            </a:r>
          </a:p>
        </p:txBody>
      </p:sp>
    </p:spTree>
    <p:extLst>
      <p:ext uri="{BB962C8B-B14F-4D97-AF65-F5344CB8AC3E}">
        <p14:creationId xmlns:p14="http://schemas.microsoft.com/office/powerpoint/2010/main" val="35673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" y="6557724"/>
            <a:ext cx="12183035" cy="28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88851" y="6368208"/>
            <a:ext cx="694187" cy="365125"/>
          </a:xfrm>
        </p:spPr>
        <p:txBody>
          <a:bodyPr/>
          <a:lstStyle/>
          <a:p>
            <a:fld id="{95870278-06B0-4A13-912F-5B99F7222F3F}" type="slidenum">
              <a:rPr lang="ru-RU" sz="3600" b="1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9</a:t>
            </a:fld>
            <a:endParaRPr lang="ru-RU" sz="3600" b="1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66823" y="739649"/>
            <a:ext cx="0" cy="554400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563533" y="3778124"/>
            <a:ext cx="7466537" cy="1991444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29629" rIns="29627" bIns="29628" numCol="1" spcCol="1270" anchor="ctr" anchorCtr="0">
            <a:noAutofit/>
          </a:bodyPr>
          <a:lstStyle/>
          <a:p>
            <a:pPr algn="just"/>
            <a:r>
              <a:rPr lang="ru-RU" sz="1400" b="1" u="sng" dirty="0">
                <a:cs typeface="Arial" panose="020B0604020202020204" pitchFamily="34" charset="0"/>
              </a:rPr>
              <a:t>ОЖИДАЕМЫЕ РЕЗУЛЬТАТЫ</a:t>
            </a:r>
            <a:r>
              <a:rPr lang="ru-RU" sz="1400" b="1" u="sng" dirty="0" smtClean="0">
                <a:cs typeface="Arial" panose="020B0604020202020204" pitchFamily="34" charset="0"/>
              </a:rPr>
              <a:t>:</a:t>
            </a:r>
          </a:p>
          <a:p>
            <a:pPr algn="just"/>
            <a:endParaRPr lang="ru-RU" sz="1400" b="1" u="sng" dirty="0"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cs typeface="Arial" panose="020B0604020202020204" pitchFamily="34" charset="0"/>
              </a:rPr>
              <a:t>повышение качества медицинской помощи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cs typeface="Arial" panose="020B0604020202020204" pitchFamily="34" charset="0"/>
              </a:rPr>
              <a:t>формирование модели </a:t>
            </a:r>
            <a:r>
              <a:rPr lang="ru-RU" sz="1400" dirty="0">
                <a:cs typeface="Arial" panose="020B0604020202020204" pitchFamily="34" charset="0"/>
              </a:rPr>
              <a:t>здорового образа жизни, </a:t>
            </a:r>
            <a:r>
              <a:rPr lang="ru-RU" sz="1400" dirty="0" smtClean="0">
                <a:cs typeface="Arial" panose="020B0604020202020204" pitchFamily="34" charset="0"/>
              </a:rPr>
              <a:t>пропаганда отказа </a:t>
            </a:r>
            <a:r>
              <a:rPr lang="ru-RU" sz="1400" dirty="0">
                <a:cs typeface="Arial" panose="020B0604020202020204" pitchFamily="34" charset="0"/>
              </a:rPr>
              <a:t>от вредных привычек и </a:t>
            </a:r>
            <a:r>
              <a:rPr lang="ru-RU" sz="1400" dirty="0" smtClean="0">
                <a:cs typeface="Arial" panose="020B0604020202020204" pitchFamily="34" charset="0"/>
              </a:rPr>
              <a:t>другое</a:t>
            </a:r>
            <a:endParaRPr lang="ru-RU" sz="1400" dirty="0"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cs typeface="Arial" panose="020B0604020202020204" pitchFamily="34" charset="0"/>
              </a:rPr>
              <a:t>- </a:t>
            </a:r>
            <a:r>
              <a:rPr lang="ru-RU" sz="1400" dirty="0" smtClean="0">
                <a:cs typeface="Arial" panose="020B0604020202020204" pitchFamily="34" charset="0"/>
              </a:rPr>
              <a:t>привитие навыков </a:t>
            </a:r>
            <a:r>
              <a:rPr lang="ru-RU" sz="1400" dirty="0">
                <a:cs typeface="Arial" panose="020B0604020202020204" pitchFamily="34" charset="0"/>
              </a:rPr>
              <a:t>поддерживающие психическое и эмоциональное благополучие, </a:t>
            </a:r>
            <a:r>
              <a:rPr lang="ru-RU" sz="1400" dirty="0" smtClean="0">
                <a:cs typeface="Arial" panose="020B0604020202020204" pitchFamily="34" charset="0"/>
              </a:rPr>
              <a:t>снижение распространенности </a:t>
            </a:r>
            <a:r>
              <a:rPr lang="ru-RU" sz="1400" dirty="0">
                <a:cs typeface="Arial" panose="020B0604020202020204" pitchFamily="34" charset="0"/>
              </a:rPr>
              <a:t>поведенческих факторов риска у </a:t>
            </a:r>
            <a:r>
              <a:rPr lang="ru-RU" sz="1400" dirty="0" smtClean="0">
                <a:cs typeface="Arial" panose="020B0604020202020204" pitchFamily="34" charset="0"/>
              </a:rPr>
              <a:t>учащихся и воспитанников </a:t>
            </a:r>
            <a:endParaRPr lang="ru-RU" sz="1400" dirty="0"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cs typeface="Arial" panose="020B0604020202020204" pitchFamily="34" charset="0"/>
              </a:rPr>
              <a:t>- повышение квалификации медицинских </a:t>
            </a:r>
            <a:r>
              <a:rPr lang="ru-RU" sz="1400" dirty="0">
                <a:cs typeface="Arial" panose="020B0604020202020204" pitchFamily="34" charset="0"/>
              </a:rPr>
              <a:t>работников </a:t>
            </a:r>
            <a:r>
              <a:rPr lang="ru-RU" sz="1400" dirty="0" smtClean="0">
                <a:cs typeface="Arial" panose="020B0604020202020204" pitchFamily="34" charset="0"/>
              </a:rPr>
              <a:t>организаций среднего образования </a:t>
            </a:r>
            <a:r>
              <a:rPr lang="ru-RU" sz="1400" dirty="0" err="1" smtClean="0">
                <a:cs typeface="Arial" panose="020B0604020202020204" pitchFamily="34" charset="0"/>
              </a:rPr>
              <a:t>интернатного</a:t>
            </a:r>
            <a:r>
              <a:rPr lang="ru-RU" sz="1400" dirty="0" smtClean="0">
                <a:cs typeface="Arial" panose="020B0604020202020204" pitchFamily="34" charset="0"/>
              </a:rPr>
              <a:t> типа</a:t>
            </a:r>
            <a:endParaRPr lang="ru-RU" sz="1400" dirty="0">
              <a:cs typeface="Arial" panose="020B0604020202020204" pitchFamily="34" charset="0"/>
            </a:endParaRPr>
          </a:p>
          <a:p>
            <a:pPr algn="just"/>
            <a:endParaRPr lang="ru-RU" sz="1400" dirty="0">
              <a:cs typeface="Arial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42" y="1232661"/>
            <a:ext cx="1864828" cy="1469815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269511" y="1092690"/>
            <a:ext cx="11760559" cy="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02266" y="2595728"/>
            <a:ext cx="225030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/>
          </a:p>
          <a:p>
            <a:r>
              <a:rPr lang="ru-RU" sz="1400" b="1" dirty="0" smtClean="0"/>
              <a:t>1) Бюджетный </a:t>
            </a:r>
            <a:r>
              <a:rPr lang="ru-RU" sz="1400" b="1" dirty="0"/>
              <a:t>кодекс Республики Казахстан от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4 </a:t>
            </a:r>
            <a:r>
              <a:rPr lang="ru-RU" sz="1400" b="1" dirty="0"/>
              <a:t>декабря 2008 года </a:t>
            </a:r>
            <a:endParaRPr lang="ru-RU" sz="1400" b="1" dirty="0" smtClean="0"/>
          </a:p>
          <a:p>
            <a:endParaRPr lang="ru-RU" sz="1400" b="1" dirty="0"/>
          </a:p>
          <a:p>
            <a:r>
              <a:rPr lang="ru-RU" sz="1400" b="1" dirty="0" smtClean="0"/>
              <a:t>2) Закон </a:t>
            </a:r>
            <a:r>
              <a:rPr lang="ru-RU" sz="1400" b="1" dirty="0"/>
              <a:t>Республики Казахстан от 27 июля 2007 года «Об образовании</a:t>
            </a:r>
            <a:r>
              <a:rPr lang="ru-RU" sz="1400" b="1" dirty="0" smtClean="0"/>
              <a:t>»</a:t>
            </a:r>
          </a:p>
          <a:p>
            <a:endParaRPr lang="ru-RU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190041" y="1232661"/>
            <a:ext cx="7880981" cy="1070272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algn="just"/>
            <a:r>
              <a:rPr lang="ru-RU" sz="1400" b="1" u="sng" dirty="0">
                <a:cs typeface="Arial" panose="020B0604020202020204" pitchFamily="34" charset="0"/>
              </a:rPr>
              <a:t>ЦЕЛЬ</a:t>
            </a:r>
            <a:r>
              <a:rPr lang="ru-RU" sz="1400" b="1" u="sng" dirty="0" smtClean="0">
                <a:cs typeface="Arial" panose="020B0604020202020204" pitchFamily="34" charset="0"/>
              </a:rPr>
              <a:t>: </a:t>
            </a:r>
            <a:r>
              <a:rPr lang="ru-RU" sz="1400" dirty="0">
                <a:cs typeface="Arial" panose="020B0604020202020204" pitchFamily="34" charset="0"/>
              </a:rPr>
              <a:t>Укрепление и охрана здоровья учащихся и воспитанников, привитие навыков рационального и правильного питания, повышение грамотности в вопросах полового воспитания, информационная работа по формированию здорового образа жизни. Повышение солидарной ответственности среди родителей и педагогов за состояние здоровья </a:t>
            </a:r>
            <a:r>
              <a:rPr lang="ru-RU" sz="1400" dirty="0" smtClean="0">
                <a:cs typeface="Arial" panose="020B0604020202020204" pitchFamily="34" charset="0"/>
              </a:rPr>
              <a:t>детей</a:t>
            </a:r>
            <a:r>
              <a:rPr lang="ru-RU" sz="1400" u="sng" dirty="0" smtClean="0">
                <a:cs typeface="Arial" panose="020B0604020202020204" pitchFamily="34" charset="0"/>
              </a:rPr>
              <a:t> </a:t>
            </a:r>
            <a:endParaRPr lang="ru-RU" sz="1400" u="sng" dirty="0"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68427" y="2548572"/>
            <a:ext cx="9102595" cy="1023274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</a:pPr>
            <a:endParaRPr lang="ru-RU" sz="14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</a:pP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Передача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медицинского обслуживания в организациях среднего образования </a:t>
            </a:r>
            <a:r>
              <a:rPr lang="ru-RU" sz="1400" dirty="0" err="1">
                <a:solidFill>
                  <a:schemeClr val="tx1"/>
                </a:solidFill>
                <a:cs typeface="Arial" panose="020B0604020202020204" pitchFamily="34" charset="0"/>
              </a:rPr>
              <a:t>интернатного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 типа и организаций образования для детей – сирот и детей, оставшихся без попечения родителей из системы образования в систему здравоохранения позволит обеспечить единый подход к оказанию медицинских услуг детям школьного возраста независимо от их состояния здоровья и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места обучения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, равный доступ для получения качественной медицинской помощи без ущемления прав ребенка</a:t>
            </a:r>
          </a:p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68427" y="507307"/>
            <a:ext cx="91288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+mj-lt"/>
                <a:ea typeface="Times New Roman" panose="02020603050405020304" pitchFamily="18" charset="0"/>
              </a:rPr>
              <a:t>ПЕРЕДАЧА МЕДИЦИНСКОГО ОБСЛУЖИВАНИЯ УЧАЩИХСЯ И ВОСПИТАННИКОВ ИЗ СИСТЕМЫ ОБРАЗОВАНИЯ В СИСТЕМУ ЗДРАВООХРАНЕНИЯ</a:t>
            </a:r>
            <a:endParaRPr lang="ru-RU" sz="1600" b="1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925" y="31777"/>
            <a:ext cx="12087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ОСНОВНЫЕ ПОДХОДЫ ИЗМЕНЕНИЙ В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ЗАКОНОДАТЕЛЬСТВО по вопросам здравоохранения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898" y="4127152"/>
            <a:ext cx="1196725" cy="845600"/>
          </a:xfrm>
          <a:prstGeom prst="rect">
            <a:avLst/>
          </a:prstGeom>
        </p:spPr>
      </p:pic>
      <p:pic>
        <p:nvPicPr>
          <p:cNvPr id="21" name="Picture 3" descr="C:\Users\inet_812_1\Desktop\0123\oren_b_570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33" y="1439278"/>
            <a:ext cx="1147743" cy="100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28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6499</TotalTime>
  <Words>2743</Words>
  <Application>Microsoft Office PowerPoint</Application>
  <PresentationFormat>Произвольный</PresentationFormat>
  <Paragraphs>382</Paragraphs>
  <Slides>17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Усиление финансовой устойчивости системы здравоохранения на основе принципа СОЛИДАРНОЙ ОТВЕТСТВЕННОСТИ государства, работодателей и граждан.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Усиление финансовой устойчивости системы здравоохранения на основе принципа СОЛИДАРНОЙ ОТВЕТСТВЕННОСТИ государства, работодателей и граждан. Приоритетное финансирование первичной медико-санитарной помощи «ПМСП». Первичная помощь станет центральным звеном национального здравоохранения для предупреждения и ранней борьбы с заболеваниями.</dc:title>
  <dc:creator>Тажиханов Сералы</dc:creator>
  <cp:lastModifiedBy>Лаура</cp:lastModifiedBy>
  <cp:revision>292</cp:revision>
  <cp:lastPrinted>2017-05-26T05:54:01Z</cp:lastPrinted>
  <dcterms:created xsi:type="dcterms:W3CDTF">2017-01-09T12:12:50Z</dcterms:created>
  <dcterms:modified xsi:type="dcterms:W3CDTF">2017-05-26T07:40:45Z</dcterms:modified>
</cp:coreProperties>
</file>